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embedTrueTypeFonts="1" saveSubsetFonts="1">
  <p:sldMasterIdLst>
    <p:sldMasterId id="2147483648" r:id="rId1"/>
  </p:sldMasterIdLst>
  <p:notesMasterIdLst>
    <p:notesMasterId r:id="rId35"/>
  </p:notesMasterIdLst>
  <p:handoutMasterIdLst>
    <p:handoutMasterId r:id="rId36"/>
  </p:handoutMasterIdLst>
  <p:sldIdLst>
    <p:sldId id="908" r:id="rId2"/>
    <p:sldId id="986" r:id="rId3"/>
    <p:sldId id="1137" r:id="rId4"/>
    <p:sldId id="1010" r:id="rId5"/>
    <p:sldId id="915" r:id="rId6"/>
    <p:sldId id="1138" r:id="rId7"/>
    <p:sldId id="1139" r:id="rId8"/>
    <p:sldId id="1140" r:id="rId9"/>
    <p:sldId id="926" r:id="rId10"/>
    <p:sldId id="1141" r:id="rId11"/>
    <p:sldId id="1142" r:id="rId12"/>
    <p:sldId id="1143" r:id="rId13"/>
    <p:sldId id="977" r:id="rId14"/>
    <p:sldId id="1154" r:id="rId15"/>
    <p:sldId id="1147" r:id="rId16"/>
    <p:sldId id="1145" r:id="rId17"/>
    <p:sldId id="1146" r:id="rId18"/>
    <p:sldId id="1152" r:id="rId19"/>
    <p:sldId id="1144" r:id="rId20"/>
    <p:sldId id="1155" r:id="rId21"/>
    <p:sldId id="1156" r:id="rId22"/>
    <p:sldId id="1157" r:id="rId23"/>
    <p:sldId id="1153" r:id="rId24"/>
    <p:sldId id="1158" r:id="rId25"/>
    <p:sldId id="1159" r:id="rId26"/>
    <p:sldId id="1162" r:id="rId27"/>
    <p:sldId id="1160" r:id="rId28"/>
    <p:sldId id="1161" r:id="rId29"/>
    <p:sldId id="1080" r:id="rId30"/>
    <p:sldId id="1148" r:id="rId31"/>
    <p:sldId id="1151" r:id="rId32"/>
    <p:sldId id="1149" r:id="rId33"/>
    <p:sldId id="1150" r:id="rId34"/>
  </p:sldIdLst>
  <p:sldSz cx="9144000" cy="5715000" type="screen16x10"/>
  <p:notesSz cx="6858000" cy="9144000"/>
  <p:embeddedFontLst>
    <p:embeddedFont>
      <p:font typeface="Calibri" panose="020F0502020204030204" pitchFamily="34" charset="0"/>
      <p:regular r:id="rId37"/>
      <p:bold r:id="rId38"/>
      <p:italic r:id="rId39"/>
      <p:boldItalic r:id="rId40"/>
    </p:embeddedFont>
    <p:embeddedFont>
      <p:font typeface="Rockwell" panose="02060603020205020403" pitchFamily="18" charset="0"/>
      <p:regular r:id="rId41"/>
      <p:bold r:id="rId42"/>
      <p:italic r:id="rId43"/>
      <p:boldItalic r:id="rId44"/>
    </p:embeddedFont>
    <p:embeddedFont>
      <p:font typeface="等线" panose="02010600030101010101" pitchFamily="2" charset="-122"/>
      <p:regular r:id="rId45"/>
      <p:bold r:id="rId46"/>
    </p:embeddedFont>
    <p:embeddedFont>
      <p:font typeface="黑体" panose="02010609060101010101" pitchFamily="49" charset="-122"/>
      <p:regular r:id="rId47"/>
    </p:embeddedFont>
    <p:embeddedFont>
      <p:font typeface="华文细黑" panose="02010600040101010101" pitchFamily="2" charset="-122"/>
      <p:regular r:id="rId48"/>
    </p:embeddedFont>
    <p:embeddedFont>
      <p:font typeface="微软雅黑" panose="020B0503020204020204" pitchFamily="34" charset="-122"/>
      <p:regular r:id="rId49"/>
      <p:bold r:id="rId50"/>
    </p:embeddedFont>
    <p:embeddedFont>
      <p:font typeface="幼圆" panose="02010509060101010101" pitchFamily="49" charset="-122"/>
      <p:regular r:id="rId51"/>
    </p:embeddedFont>
  </p:embeddedFontLst>
  <p:custDataLst>
    <p:tags r:id="rId5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陈雪" initials="cx"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4D7C2B"/>
    <a:srgbClr val="FFF2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75" autoAdjust="0"/>
    <p:restoredTop sz="85294" autoAdjust="0"/>
  </p:normalViewPr>
  <p:slideViewPr>
    <p:cSldViewPr snapToGrid="0" showGuides="1">
      <p:cViewPr varScale="1">
        <p:scale>
          <a:sx n="84" d="100"/>
          <a:sy n="84" d="100"/>
        </p:scale>
        <p:origin x="1027" y="67"/>
      </p:cViewPr>
      <p:guideLst>
        <p:guide orient="horz" pos="1800"/>
        <p:guide pos="2880"/>
      </p:guideLst>
    </p:cSldViewPr>
  </p:slideViewPr>
  <p:notesTextViewPr>
    <p:cViewPr>
      <p:scale>
        <a:sx n="1" d="1"/>
        <a:sy n="1" d="1"/>
      </p:scale>
      <p:origin x="0" y="0"/>
    </p:cViewPr>
  </p:notesTextViewPr>
  <p:sorterViewPr>
    <p:cViewPr>
      <p:scale>
        <a:sx n="180" d="100"/>
        <a:sy n="180" d="100"/>
      </p:scale>
      <p:origin x="0" y="-18246"/>
    </p:cViewPr>
  </p:sorterViewPr>
  <p:notesViewPr>
    <p:cSldViewPr snapToGrid="0">
      <p:cViewPr varScale="1">
        <p:scale>
          <a:sx n="87" d="100"/>
          <a:sy n="87" d="100"/>
        </p:scale>
        <p:origin x="2988"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font" Target="fonts/font5.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49" Type="http://schemas.openxmlformats.org/officeDocument/2006/relationships/font" Target="fonts/font13.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165DA48-74C2-4764-90AA-303315DA299B}" type="datetimeFigureOut">
              <a:rPr lang="zh-CN" altLang="en-US" smtClean="0"/>
              <a:t>2025/6/4</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D4391F2-D439-4C42-97B2-1CE1048FA00E}"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2025/6/4</a:t>
            </a:fld>
            <a:endParaRPr lang="zh-CN" altLang="en-US"/>
          </a:p>
        </p:txBody>
      </p:sp>
      <p:sp>
        <p:nvSpPr>
          <p:cNvPr id="4" name="幻灯片图像占位符 3"/>
          <p:cNvSpPr>
            <a:spLocks noGrp="1" noRot="1" noChangeAspect="1"/>
          </p:cNvSpPr>
          <p:nvPr>
            <p:ph type="sldImg" idx="2"/>
          </p:nvPr>
        </p:nvSpPr>
        <p:spPr>
          <a:xfrm>
            <a:off x="960120" y="1143000"/>
            <a:ext cx="493776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60438" y="1143000"/>
            <a:ext cx="4937125"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60438" y="1143000"/>
            <a:ext cx="4937125"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11</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60438" y="1143000"/>
            <a:ext cx="4937125"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13</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60438" y="1143000"/>
            <a:ext cx="4937125"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14</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60438" y="1143000"/>
            <a:ext cx="4937125"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15</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60438" y="1143000"/>
            <a:ext cx="4937125"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16</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60438" y="1143000"/>
            <a:ext cx="4937125"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17</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60438" y="1143000"/>
            <a:ext cx="4937125"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18</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60438" y="1143000"/>
            <a:ext cx="4937125"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19</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60438" y="1143000"/>
            <a:ext cx="4937125"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20</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60438" y="1143000"/>
            <a:ext cx="4937125"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21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60438" y="1143000"/>
            <a:ext cx="4937125"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60438" y="1143000"/>
            <a:ext cx="4937125"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22</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60438" y="1143000"/>
            <a:ext cx="4937125"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23</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60438" y="1143000"/>
            <a:ext cx="4937125"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24</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60438" y="1143000"/>
            <a:ext cx="4937125"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25</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60438" y="1143000"/>
            <a:ext cx="4937125"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26</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60438" y="1143000"/>
            <a:ext cx="4937125"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27</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60438" y="1143000"/>
            <a:ext cx="4937125"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28</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60438" y="1143000"/>
            <a:ext cx="4937125"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29</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60438" y="1143000"/>
            <a:ext cx="4937125"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30</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60438" y="1143000"/>
            <a:ext cx="4937125"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31</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60438" y="1143000"/>
            <a:ext cx="4937125"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60438" y="1143000"/>
            <a:ext cx="4937125"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32</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60438" y="1143000"/>
            <a:ext cx="4937125"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60438" y="1143000"/>
            <a:ext cx="4937125"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60438" y="1143000"/>
            <a:ext cx="4937125"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60438" y="1143000"/>
            <a:ext cx="4937125"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60438" y="1143000"/>
            <a:ext cx="4937125"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60438" y="1143000"/>
            <a:ext cx="4937125"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3" name="矩形 2"/>
          <p:cNvSpPr/>
          <p:nvPr userDrawn="1"/>
        </p:nvSpPr>
        <p:spPr>
          <a:xfrm>
            <a:off x="1905" y="175895"/>
            <a:ext cx="9145905" cy="10020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userDrawn="1"/>
        </p:nvSpPr>
        <p:spPr>
          <a:xfrm>
            <a:off x="2442754" y="2152819"/>
            <a:ext cx="6701247" cy="1892557"/>
          </a:xfrm>
          <a:prstGeom prst="rect">
            <a:avLst/>
          </a:prstGeom>
          <a:solidFill>
            <a:srgbClr val="4D7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grpSp>
        <p:nvGrpSpPr>
          <p:cNvPr id="13" name="组合 12"/>
          <p:cNvGrpSpPr/>
          <p:nvPr userDrawn="1"/>
        </p:nvGrpSpPr>
        <p:grpSpPr>
          <a:xfrm>
            <a:off x="3323298" y="386920"/>
            <a:ext cx="2490127" cy="808768"/>
            <a:chOff x="3693307" y="389822"/>
            <a:chExt cx="3226782" cy="1048026"/>
          </a:xfrm>
        </p:grpSpPr>
        <p:pic>
          <p:nvPicPr>
            <p:cNvPr id="14" name="Picture 21" descr="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9572"/>
            <a:stretch>
              <a:fillRect/>
            </a:stretch>
          </p:blipFill>
          <p:spPr bwMode="auto">
            <a:xfrm>
              <a:off x="4741333" y="421390"/>
              <a:ext cx="2178756" cy="993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图片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93307" y="389822"/>
              <a:ext cx="1048026" cy="1048026"/>
            </a:xfrm>
            <a:prstGeom prst="rect">
              <a:avLst/>
            </a:prstGeom>
          </p:spPr>
        </p:pic>
      </p:grpSp>
      <p:grpSp>
        <p:nvGrpSpPr>
          <p:cNvPr id="17" name="组合 16"/>
          <p:cNvGrpSpPr/>
          <p:nvPr userDrawn="1"/>
        </p:nvGrpSpPr>
        <p:grpSpPr>
          <a:xfrm>
            <a:off x="0" y="1451987"/>
            <a:ext cx="9144000" cy="2796164"/>
            <a:chOff x="0" y="1451986"/>
            <a:chExt cx="9741501" cy="2978875"/>
          </a:xfrm>
        </p:grpSpPr>
        <p:sp>
          <p:nvSpPr>
            <p:cNvPr id="7" name="矩形 3"/>
            <p:cNvSpPr/>
            <p:nvPr userDrawn="1"/>
          </p:nvSpPr>
          <p:spPr>
            <a:xfrm>
              <a:off x="1855" y="1451986"/>
              <a:ext cx="2695908" cy="2762850"/>
            </a:xfrm>
            <a:custGeom>
              <a:avLst/>
              <a:gdLst>
                <a:gd name="connsiteX0" fmla="*/ 0 w 2695908"/>
                <a:gd name="connsiteY0" fmla="*/ 0 h 2762850"/>
                <a:gd name="connsiteX1" fmla="*/ 2695908 w 2695908"/>
                <a:gd name="connsiteY1" fmla="*/ 0 h 2762850"/>
                <a:gd name="connsiteX2" fmla="*/ 2695908 w 2695908"/>
                <a:gd name="connsiteY2" fmla="*/ 2762850 h 2762850"/>
                <a:gd name="connsiteX3" fmla="*/ 0 w 2695908"/>
                <a:gd name="connsiteY3" fmla="*/ 2762850 h 2762850"/>
                <a:gd name="connsiteX4" fmla="*/ 0 w 2695908"/>
                <a:gd name="connsiteY4" fmla="*/ 0 h 2762850"/>
                <a:gd name="connsiteX0-1" fmla="*/ 0 w 2695908"/>
                <a:gd name="connsiteY0-2" fmla="*/ 0 h 2762850"/>
                <a:gd name="connsiteX1-3" fmla="*/ 2695908 w 2695908"/>
                <a:gd name="connsiteY1-4" fmla="*/ 0 h 2762850"/>
                <a:gd name="connsiteX2-5" fmla="*/ 2029234 w 2695908"/>
                <a:gd name="connsiteY2-6" fmla="*/ 2762850 h 2762850"/>
                <a:gd name="connsiteX3-7" fmla="*/ 0 w 2695908"/>
                <a:gd name="connsiteY3-8" fmla="*/ 2762850 h 2762850"/>
                <a:gd name="connsiteX4-9" fmla="*/ 0 w 2695908"/>
                <a:gd name="connsiteY4-10" fmla="*/ 0 h 27628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95908" h="2762850">
                  <a:moveTo>
                    <a:pt x="0" y="0"/>
                  </a:moveTo>
                  <a:lnTo>
                    <a:pt x="2695908" y="0"/>
                  </a:lnTo>
                  <a:lnTo>
                    <a:pt x="2029234" y="2762850"/>
                  </a:lnTo>
                  <a:lnTo>
                    <a:pt x="0" y="2762850"/>
                  </a:lnTo>
                  <a:lnTo>
                    <a:pt x="0" y="0"/>
                  </a:lnTo>
                  <a:close/>
                </a:path>
              </a:pathLst>
            </a:cu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平行四边形 9"/>
            <p:cNvSpPr/>
            <p:nvPr userDrawn="1"/>
          </p:nvSpPr>
          <p:spPr>
            <a:xfrm>
              <a:off x="6518071" y="4286845"/>
              <a:ext cx="3223430" cy="144016"/>
            </a:xfrm>
            <a:custGeom>
              <a:avLst/>
              <a:gdLst>
                <a:gd name="connsiteX0" fmla="*/ 0 w 2627784"/>
                <a:gd name="connsiteY0" fmla="*/ 144016 h 144016"/>
                <a:gd name="connsiteX1" fmla="*/ 79565 w 2627784"/>
                <a:gd name="connsiteY1" fmla="*/ 0 h 144016"/>
                <a:gd name="connsiteX2" fmla="*/ 2627784 w 2627784"/>
                <a:gd name="connsiteY2" fmla="*/ 0 h 144016"/>
                <a:gd name="connsiteX3" fmla="*/ 2548219 w 2627784"/>
                <a:gd name="connsiteY3" fmla="*/ 144016 h 144016"/>
                <a:gd name="connsiteX4" fmla="*/ 0 w 2627784"/>
                <a:gd name="connsiteY4" fmla="*/ 144016 h 144016"/>
                <a:gd name="connsiteX0-1" fmla="*/ 0 w 2627784"/>
                <a:gd name="connsiteY0-2" fmla="*/ 144016 h 144016"/>
                <a:gd name="connsiteX1-3" fmla="*/ 79565 w 2627784"/>
                <a:gd name="connsiteY1-4" fmla="*/ 0 h 144016"/>
                <a:gd name="connsiteX2-5" fmla="*/ 2627784 w 2627784"/>
                <a:gd name="connsiteY2-6" fmla="*/ 0 h 144016"/>
                <a:gd name="connsiteX3-7" fmla="*/ 2626507 w 2627784"/>
                <a:gd name="connsiteY3-8" fmla="*/ 140885 h 144016"/>
                <a:gd name="connsiteX4-9" fmla="*/ 0 w 2627784"/>
                <a:gd name="connsiteY4-10" fmla="*/ 144016 h 14401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27784" h="144016">
                  <a:moveTo>
                    <a:pt x="0" y="144016"/>
                  </a:moveTo>
                  <a:lnTo>
                    <a:pt x="79565" y="0"/>
                  </a:lnTo>
                  <a:lnTo>
                    <a:pt x="2627784" y="0"/>
                  </a:lnTo>
                  <a:cubicBezTo>
                    <a:pt x="2627358" y="46962"/>
                    <a:pt x="2626933" y="93923"/>
                    <a:pt x="2626507" y="140885"/>
                  </a:cubicBezTo>
                  <a:lnTo>
                    <a:pt x="0" y="144016"/>
                  </a:lnTo>
                  <a:close/>
                </a:path>
              </a:pathLst>
            </a:custGeom>
            <a:solidFill>
              <a:srgbClr val="FD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平行四边形 10"/>
            <p:cNvSpPr/>
            <p:nvPr userDrawn="1"/>
          </p:nvSpPr>
          <p:spPr>
            <a:xfrm>
              <a:off x="0" y="4286845"/>
              <a:ext cx="6518070" cy="144016"/>
            </a:xfrm>
            <a:custGeom>
              <a:avLst/>
              <a:gdLst>
                <a:gd name="connsiteX0" fmla="*/ 0 w 6516215"/>
                <a:gd name="connsiteY0" fmla="*/ 144016 h 144016"/>
                <a:gd name="connsiteX1" fmla="*/ 79565 w 6516215"/>
                <a:gd name="connsiteY1" fmla="*/ 0 h 144016"/>
                <a:gd name="connsiteX2" fmla="*/ 6516215 w 6516215"/>
                <a:gd name="connsiteY2" fmla="*/ 0 h 144016"/>
                <a:gd name="connsiteX3" fmla="*/ 6436650 w 6516215"/>
                <a:gd name="connsiteY3" fmla="*/ 144016 h 144016"/>
                <a:gd name="connsiteX4" fmla="*/ 0 w 6516215"/>
                <a:gd name="connsiteY4" fmla="*/ 144016 h 144016"/>
                <a:gd name="connsiteX0-1" fmla="*/ 1855 w 6518070"/>
                <a:gd name="connsiteY0-2" fmla="*/ 144016 h 144016"/>
                <a:gd name="connsiteX1-3" fmla="*/ 0 w 6518070"/>
                <a:gd name="connsiteY1-4" fmla="*/ 0 h 144016"/>
                <a:gd name="connsiteX2-5" fmla="*/ 6518070 w 6518070"/>
                <a:gd name="connsiteY2-6" fmla="*/ 0 h 144016"/>
                <a:gd name="connsiteX3-7" fmla="*/ 6438505 w 6518070"/>
                <a:gd name="connsiteY3-8" fmla="*/ 144016 h 144016"/>
                <a:gd name="connsiteX4-9" fmla="*/ 1855 w 6518070"/>
                <a:gd name="connsiteY4-10" fmla="*/ 144016 h 14401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518070" h="144016">
                  <a:moveTo>
                    <a:pt x="1855" y="144016"/>
                  </a:moveTo>
                  <a:cubicBezTo>
                    <a:pt x="1237" y="96011"/>
                    <a:pt x="618" y="48005"/>
                    <a:pt x="0" y="0"/>
                  </a:cubicBezTo>
                  <a:lnTo>
                    <a:pt x="6518070" y="0"/>
                  </a:lnTo>
                  <a:lnTo>
                    <a:pt x="6438505" y="144016"/>
                  </a:lnTo>
                  <a:lnTo>
                    <a:pt x="1855" y="144016"/>
                  </a:lnTo>
                  <a:close/>
                </a:path>
              </a:pathLst>
            </a:custGeom>
            <a:solidFill>
              <a:srgbClr val="4D7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平行四边形 10"/>
            <p:cNvSpPr/>
            <p:nvPr userDrawn="1"/>
          </p:nvSpPr>
          <p:spPr>
            <a:xfrm>
              <a:off x="2629639" y="1451987"/>
              <a:ext cx="5976664" cy="674618"/>
            </a:xfrm>
            <a:prstGeom prst="parallelogram">
              <a:avLst>
                <a:gd name="adj" fmla="val 23419"/>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 name="矩形 11"/>
            <p:cNvSpPr/>
            <p:nvPr userDrawn="1"/>
          </p:nvSpPr>
          <p:spPr>
            <a:xfrm>
              <a:off x="2629639" y="1478533"/>
              <a:ext cx="5976664" cy="648072"/>
            </a:xfrm>
            <a:prstGeom prst="rect">
              <a:avLst/>
            </a:prstGeom>
          </p:spPr>
          <p:txBody>
            <a:bodyPr wrap="square" anchor="ctr">
              <a:noAutofit/>
            </a:bodyPr>
            <a:lstStyle/>
            <a:p>
              <a:pPr marL="0" marR="0" indent="0" algn="ctr" defTabSz="914400" rtl="0" eaLnBrk="1" fontAlgn="auto" latinLnBrk="0" hangingPunct="1">
                <a:lnSpc>
                  <a:spcPct val="100000"/>
                </a:lnSpc>
                <a:spcBef>
                  <a:spcPts val="0"/>
                </a:spcBef>
                <a:spcAft>
                  <a:spcPts val="0"/>
                </a:spcAft>
                <a:buClrTx/>
                <a:buSzTx/>
                <a:buFontTx/>
                <a:buNone/>
                <a:defRPr/>
              </a:pPr>
              <a:endParaRPr lang="en-US" altLang="zh-CN" sz="2000" b="0" kern="1200" spc="0" dirty="0">
                <a:gradFill>
                  <a:gsLst>
                    <a:gs pos="0">
                      <a:schemeClr val="bg1"/>
                    </a:gs>
                    <a:gs pos="100000">
                      <a:schemeClr val="bg1"/>
                    </a:gs>
                  </a:gsLst>
                  <a:lin ang="5400000" scaled="0"/>
                </a:gradFill>
                <a:latin typeface="Arial" panose="020B0604020202020204" pitchFamily="34" charset="0"/>
                <a:ea typeface="微软雅黑" panose="020B0503020204020204" pitchFamily="34" charset="-122"/>
                <a:cs typeface="Arial" panose="020B0604020202020204" pitchFamily="34" charset="0"/>
              </a:endParaRPr>
            </a:p>
          </p:txBody>
        </p:sp>
      </p:grpSp>
      <p:sp>
        <p:nvSpPr>
          <p:cNvPr id="19" name="等腰三角形 18"/>
          <p:cNvSpPr/>
          <p:nvPr userDrawn="1"/>
        </p:nvSpPr>
        <p:spPr>
          <a:xfrm>
            <a:off x="1991943" y="2152819"/>
            <a:ext cx="900391" cy="1892557"/>
          </a:xfrm>
          <a:prstGeom prst="triangle">
            <a:avLst/>
          </a:prstGeom>
          <a:solidFill>
            <a:srgbClr val="4D7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0" name="矩形 19"/>
          <p:cNvSpPr/>
          <p:nvPr userDrawn="1"/>
        </p:nvSpPr>
        <p:spPr>
          <a:xfrm>
            <a:off x="2620800" y="2349661"/>
            <a:ext cx="6523200" cy="977265"/>
          </a:xfrm>
          <a:prstGeom prst="rect">
            <a:avLst/>
          </a:prstGeom>
        </p:spPr>
        <p:txBody>
          <a:bodyPr wrap="square">
            <a:spAutoFit/>
          </a:bodyPr>
          <a:lstStyle/>
          <a:p>
            <a:pPr lvl="0" algn="l">
              <a:lnSpc>
                <a:spcPct val="120000"/>
              </a:lnSpc>
              <a:spcBef>
                <a:spcPts val="0"/>
              </a:spcBef>
              <a:spcAft>
                <a:spcPts val="600"/>
              </a:spcAft>
            </a:pPr>
            <a:r>
              <a:rPr lang="zh-CN" altLang="en-US" sz="4800" b="1" kern="1200" spc="0" dirty="0">
                <a:gradFill>
                  <a:gsLst>
                    <a:gs pos="0">
                      <a:schemeClr val="bg1"/>
                    </a:gs>
                    <a:gs pos="100000">
                      <a:schemeClr val="bg1"/>
                    </a:gs>
                  </a:gsLst>
                  <a:lin ang="5400000" scaled="0"/>
                </a:gradFill>
                <a:latin typeface="微软雅黑" panose="020B0503020204020204" pitchFamily="34" charset="-122"/>
                <a:ea typeface="微软雅黑" panose="020B0503020204020204" pitchFamily="34" charset="-122"/>
                <a:cs typeface="+mn-cs"/>
              </a:rPr>
              <a:t>研究生院工作汇报</a:t>
            </a:r>
          </a:p>
        </p:txBody>
      </p:sp>
      <p:sp>
        <p:nvSpPr>
          <p:cNvPr id="22" name="矩形 21"/>
          <p:cNvSpPr/>
          <p:nvPr userDrawn="1"/>
        </p:nvSpPr>
        <p:spPr>
          <a:xfrm>
            <a:off x="0" y="4517062"/>
            <a:ext cx="9144000" cy="798830"/>
          </a:xfrm>
          <a:prstGeom prst="rect">
            <a:avLst/>
          </a:prstGeom>
        </p:spPr>
        <p:txBody>
          <a:bodyPr wrap="square">
            <a:spAutoFit/>
          </a:bodyPr>
          <a:lstStyle/>
          <a:p>
            <a:pPr marL="0" marR="0" lvl="0" indent="0" algn="ctr" defTabSz="457200" rtl="0" eaLnBrk="1" fontAlgn="auto" latinLnBrk="0" hangingPunct="1">
              <a:lnSpc>
                <a:spcPct val="100000"/>
              </a:lnSpc>
              <a:spcBef>
                <a:spcPct val="0"/>
              </a:spcBef>
              <a:spcAft>
                <a:spcPts val="1200"/>
              </a:spcAft>
              <a:buClrTx/>
              <a:buSzTx/>
              <a:buFontTx/>
              <a:buNone/>
              <a:defRPr/>
            </a:pPr>
            <a:r>
              <a:rPr lang="zh-CN" altLang="en-US" sz="1800" b="1" dirty="0">
                <a:gradFill>
                  <a:gsLst>
                    <a:gs pos="0">
                      <a:schemeClr val="tx1">
                        <a:lumMod val="75000"/>
                        <a:lumOff val="25000"/>
                      </a:schemeClr>
                    </a:gs>
                    <a:gs pos="100000">
                      <a:schemeClr val="tx1">
                        <a:lumMod val="75000"/>
                        <a:lumOff val="25000"/>
                      </a:schemeClr>
                    </a:gs>
                  </a:gsLst>
                  <a:lin ang="5400000" scaled="1"/>
                </a:gradFill>
                <a:latin typeface="幼圆" panose="02010509060101010101" pitchFamily="49" charset="-122"/>
                <a:ea typeface="幼圆" panose="02010509060101010101" pitchFamily="49" charset="-122"/>
                <a:sym typeface="+mn-lt"/>
              </a:rPr>
              <a:t>东南大学</a:t>
            </a:r>
            <a:endParaRPr lang="zh-CN" altLang="en-US" sz="1800" b="1" kern="1200" dirty="0">
              <a:gradFill>
                <a:gsLst>
                  <a:gs pos="0">
                    <a:schemeClr val="tx1">
                      <a:lumMod val="75000"/>
                      <a:lumOff val="25000"/>
                    </a:schemeClr>
                  </a:gs>
                  <a:gs pos="100000">
                    <a:schemeClr val="tx1">
                      <a:lumMod val="75000"/>
                      <a:lumOff val="25000"/>
                    </a:schemeClr>
                  </a:gs>
                </a:gsLst>
                <a:lin ang="5400000" scaled="1"/>
              </a:gradFill>
              <a:latin typeface="幼圆" panose="02010509060101010101" pitchFamily="49" charset="-122"/>
              <a:ea typeface="幼圆" panose="02010509060101010101" pitchFamily="49" charset="-122"/>
              <a:cs typeface="+mn-cs"/>
            </a:endParaRPr>
          </a:p>
          <a:p>
            <a:pPr lvl="0" algn="ctr">
              <a:lnSpc>
                <a:spcPct val="100000"/>
              </a:lnSpc>
              <a:spcBef>
                <a:spcPct val="0"/>
              </a:spcBef>
              <a:spcAft>
                <a:spcPts val="1200"/>
              </a:spcAft>
              <a:buFontTx/>
              <a:buNone/>
            </a:pPr>
            <a:r>
              <a:rPr lang="en-US" altLang="zh-CN" sz="1800" b="1" kern="1200" dirty="0">
                <a:gradFill>
                  <a:gsLst>
                    <a:gs pos="0">
                      <a:schemeClr val="tx1">
                        <a:lumMod val="75000"/>
                        <a:lumOff val="25000"/>
                      </a:schemeClr>
                    </a:gs>
                    <a:gs pos="100000">
                      <a:schemeClr val="tx1">
                        <a:lumMod val="75000"/>
                        <a:lumOff val="25000"/>
                      </a:schemeClr>
                    </a:gs>
                  </a:gsLst>
                  <a:lin ang="5400000" scaled="1"/>
                </a:gradFill>
                <a:latin typeface="幼圆" panose="02010509060101010101" pitchFamily="49" charset="-122"/>
                <a:ea typeface="幼圆" panose="02010509060101010101" pitchFamily="49" charset="-122"/>
                <a:cs typeface="+mn-cs"/>
                <a:sym typeface="+mn-lt"/>
              </a:rPr>
              <a:t>2022-03</a:t>
            </a:r>
            <a:endParaRPr lang="en-US" altLang="zh-CN" sz="1800" b="1" dirty="0">
              <a:gradFill>
                <a:gsLst>
                  <a:gs pos="0">
                    <a:schemeClr val="tx1">
                      <a:lumMod val="75000"/>
                      <a:lumOff val="25000"/>
                    </a:schemeClr>
                  </a:gs>
                  <a:gs pos="100000">
                    <a:schemeClr val="tx1">
                      <a:lumMod val="75000"/>
                      <a:lumOff val="25000"/>
                    </a:schemeClr>
                  </a:gs>
                </a:gsLst>
                <a:lin ang="5400000" scaled="1"/>
              </a:gradFill>
              <a:latin typeface="幼圆" panose="02010509060101010101" pitchFamily="49" charset="-122"/>
              <a:ea typeface="幼圆" panose="02010509060101010101" pitchFamily="49" charset="-122"/>
            </a:endParaRPr>
          </a:p>
        </p:txBody>
      </p:sp>
      <p:sp>
        <p:nvSpPr>
          <p:cNvPr id="2" name="矩形 1"/>
          <p:cNvSpPr/>
          <p:nvPr userDrawn="1"/>
        </p:nvSpPr>
        <p:spPr>
          <a:xfrm>
            <a:off x="203200" y="5464175"/>
            <a:ext cx="8722360" cy="1835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同侧圆角矩形 1"/>
          <p:cNvSpPr/>
          <p:nvPr userDrawn="1"/>
        </p:nvSpPr>
        <p:spPr>
          <a:xfrm>
            <a:off x="278765" y="5431790"/>
            <a:ext cx="8787765" cy="226695"/>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3" name="矩形 2"/>
          <p:cNvSpPr/>
          <p:nvPr userDrawn="1"/>
        </p:nvSpPr>
        <p:spPr>
          <a:xfrm>
            <a:off x="1905" y="175895"/>
            <a:ext cx="9145905" cy="10020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userDrawn="1"/>
        </p:nvSpPr>
        <p:spPr>
          <a:xfrm>
            <a:off x="2442754" y="2152819"/>
            <a:ext cx="6701247" cy="1892557"/>
          </a:xfrm>
          <a:prstGeom prst="rect">
            <a:avLst/>
          </a:prstGeom>
          <a:solidFill>
            <a:srgbClr val="4D7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grpSp>
        <p:nvGrpSpPr>
          <p:cNvPr id="13" name="组合 12"/>
          <p:cNvGrpSpPr/>
          <p:nvPr userDrawn="1"/>
        </p:nvGrpSpPr>
        <p:grpSpPr>
          <a:xfrm>
            <a:off x="3323298" y="386920"/>
            <a:ext cx="2490127" cy="808768"/>
            <a:chOff x="3693307" y="389822"/>
            <a:chExt cx="3226782" cy="1048026"/>
          </a:xfrm>
        </p:grpSpPr>
        <p:pic>
          <p:nvPicPr>
            <p:cNvPr id="14" name="Picture 21" descr="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9572"/>
            <a:stretch>
              <a:fillRect/>
            </a:stretch>
          </p:blipFill>
          <p:spPr bwMode="auto">
            <a:xfrm>
              <a:off x="4741333" y="421390"/>
              <a:ext cx="2178756" cy="993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图片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93307" y="389822"/>
              <a:ext cx="1048026" cy="1048026"/>
            </a:xfrm>
            <a:prstGeom prst="rect">
              <a:avLst/>
            </a:prstGeom>
          </p:spPr>
        </p:pic>
      </p:grpSp>
      <p:grpSp>
        <p:nvGrpSpPr>
          <p:cNvPr id="17" name="组合 16"/>
          <p:cNvGrpSpPr/>
          <p:nvPr userDrawn="1"/>
        </p:nvGrpSpPr>
        <p:grpSpPr>
          <a:xfrm>
            <a:off x="0" y="1451987"/>
            <a:ext cx="9144000" cy="2796164"/>
            <a:chOff x="0" y="1451986"/>
            <a:chExt cx="9741501" cy="2978875"/>
          </a:xfrm>
        </p:grpSpPr>
        <p:sp>
          <p:nvSpPr>
            <p:cNvPr id="7" name="矩形 3"/>
            <p:cNvSpPr/>
            <p:nvPr userDrawn="1"/>
          </p:nvSpPr>
          <p:spPr>
            <a:xfrm>
              <a:off x="1855" y="1451986"/>
              <a:ext cx="2695908" cy="2762850"/>
            </a:xfrm>
            <a:custGeom>
              <a:avLst/>
              <a:gdLst>
                <a:gd name="connsiteX0" fmla="*/ 0 w 2695908"/>
                <a:gd name="connsiteY0" fmla="*/ 0 h 2762850"/>
                <a:gd name="connsiteX1" fmla="*/ 2695908 w 2695908"/>
                <a:gd name="connsiteY1" fmla="*/ 0 h 2762850"/>
                <a:gd name="connsiteX2" fmla="*/ 2695908 w 2695908"/>
                <a:gd name="connsiteY2" fmla="*/ 2762850 h 2762850"/>
                <a:gd name="connsiteX3" fmla="*/ 0 w 2695908"/>
                <a:gd name="connsiteY3" fmla="*/ 2762850 h 2762850"/>
                <a:gd name="connsiteX4" fmla="*/ 0 w 2695908"/>
                <a:gd name="connsiteY4" fmla="*/ 0 h 2762850"/>
                <a:gd name="connsiteX0-1" fmla="*/ 0 w 2695908"/>
                <a:gd name="connsiteY0-2" fmla="*/ 0 h 2762850"/>
                <a:gd name="connsiteX1-3" fmla="*/ 2695908 w 2695908"/>
                <a:gd name="connsiteY1-4" fmla="*/ 0 h 2762850"/>
                <a:gd name="connsiteX2-5" fmla="*/ 2029234 w 2695908"/>
                <a:gd name="connsiteY2-6" fmla="*/ 2762850 h 2762850"/>
                <a:gd name="connsiteX3-7" fmla="*/ 0 w 2695908"/>
                <a:gd name="connsiteY3-8" fmla="*/ 2762850 h 2762850"/>
                <a:gd name="connsiteX4-9" fmla="*/ 0 w 2695908"/>
                <a:gd name="connsiteY4-10" fmla="*/ 0 h 27628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95908" h="2762850">
                  <a:moveTo>
                    <a:pt x="0" y="0"/>
                  </a:moveTo>
                  <a:lnTo>
                    <a:pt x="2695908" y="0"/>
                  </a:lnTo>
                  <a:lnTo>
                    <a:pt x="2029234" y="2762850"/>
                  </a:lnTo>
                  <a:lnTo>
                    <a:pt x="0" y="2762850"/>
                  </a:lnTo>
                  <a:lnTo>
                    <a:pt x="0" y="0"/>
                  </a:lnTo>
                  <a:close/>
                </a:path>
              </a:pathLst>
            </a:cu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平行四边形 9"/>
            <p:cNvSpPr/>
            <p:nvPr userDrawn="1"/>
          </p:nvSpPr>
          <p:spPr>
            <a:xfrm>
              <a:off x="6518071" y="4286845"/>
              <a:ext cx="3223430" cy="144016"/>
            </a:xfrm>
            <a:custGeom>
              <a:avLst/>
              <a:gdLst>
                <a:gd name="connsiteX0" fmla="*/ 0 w 2627784"/>
                <a:gd name="connsiteY0" fmla="*/ 144016 h 144016"/>
                <a:gd name="connsiteX1" fmla="*/ 79565 w 2627784"/>
                <a:gd name="connsiteY1" fmla="*/ 0 h 144016"/>
                <a:gd name="connsiteX2" fmla="*/ 2627784 w 2627784"/>
                <a:gd name="connsiteY2" fmla="*/ 0 h 144016"/>
                <a:gd name="connsiteX3" fmla="*/ 2548219 w 2627784"/>
                <a:gd name="connsiteY3" fmla="*/ 144016 h 144016"/>
                <a:gd name="connsiteX4" fmla="*/ 0 w 2627784"/>
                <a:gd name="connsiteY4" fmla="*/ 144016 h 144016"/>
                <a:gd name="connsiteX0-1" fmla="*/ 0 w 2627784"/>
                <a:gd name="connsiteY0-2" fmla="*/ 144016 h 144016"/>
                <a:gd name="connsiteX1-3" fmla="*/ 79565 w 2627784"/>
                <a:gd name="connsiteY1-4" fmla="*/ 0 h 144016"/>
                <a:gd name="connsiteX2-5" fmla="*/ 2627784 w 2627784"/>
                <a:gd name="connsiteY2-6" fmla="*/ 0 h 144016"/>
                <a:gd name="connsiteX3-7" fmla="*/ 2626507 w 2627784"/>
                <a:gd name="connsiteY3-8" fmla="*/ 140885 h 144016"/>
                <a:gd name="connsiteX4-9" fmla="*/ 0 w 2627784"/>
                <a:gd name="connsiteY4-10" fmla="*/ 144016 h 14401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27784" h="144016">
                  <a:moveTo>
                    <a:pt x="0" y="144016"/>
                  </a:moveTo>
                  <a:lnTo>
                    <a:pt x="79565" y="0"/>
                  </a:lnTo>
                  <a:lnTo>
                    <a:pt x="2627784" y="0"/>
                  </a:lnTo>
                  <a:cubicBezTo>
                    <a:pt x="2627358" y="46962"/>
                    <a:pt x="2626933" y="93923"/>
                    <a:pt x="2626507" y="140885"/>
                  </a:cubicBezTo>
                  <a:lnTo>
                    <a:pt x="0" y="144016"/>
                  </a:lnTo>
                  <a:close/>
                </a:path>
              </a:pathLst>
            </a:custGeom>
            <a:solidFill>
              <a:srgbClr val="FD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平行四边形 10"/>
            <p:cNvSpPr/>
            <p:nvPr userDrawn="1"/>
          </p:nvSpPr>
          <p:spPr>
            <a:xfrm>
              <a:off x="0" y="4286845"/>
              <a:ext cx="6518070" cy="144016"/>
            </a:xfrm>
            <a:custGeom>
              <a:avLst/>
              <a:gdLst>
                <a:gd name="connsiteX0" fmla="*/ 0 w 6516215"/>
                <a:gd name="connsiteY0" fmla="*/ 144016 h 144016"/>
                <a:gd name="connsiteX1" fmla="*/ 79565 w 6516215"/>
                <a:gd name="connsiteY1" fmla="*/ 0 h 144016"/>
                <a:gd name="connsiteX2" fmla="*/ 6516215 w 6516215"/>
                <a:gd name="connsiteY2" fmla="*/ 0 h 144016"/>
                <a:gd name="connsiteX3" fmla="*/ 6436650 w 6516215"/>
                <a:gd name="connsiteY3" fmla="*/ 144016 h 144016"/>
                <a:gd name="connsiteX4" fmla="*/ 0 w 6516215"/>
                <a:gd name="connsiteY4" fmla="*/ 144016 h 144016"/>
                <a:gd name="connsiteX0-1" fmla="*/ 1855 w 6518070"/>
                <a:gd name="connsiteY0-2" fmla="*/ 144016 h 144016"/>
                <a:gd name="connsiteX1-3" fmla="*/ 0 w 6518070"/>
                <a:gd name="connsiteY1-4" fmla="*/ 0 h 144016"/>
                <a:gd name="connsiteX2-5" fmla="*/ 6518070 w 6518070"/>
                <a:gd name="connsiteY2-6" fmla="*/ 0 h 144016"/>
                <a:gd name="connsiteX3-7" fmla="*/ 6438505 w 6518070"/>
                <a:gd name="connsiteY3-8" fmla="*/ 144016 h 144016"/>
                <a:gd name="connsiteX4-9" fmla="*/ 1855 w 6518070"/>
                <a:gd name="connsiteY4-10" fmla="*/ 144016 h 14401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518070" h="144016">
                  <a:moveTo>
                    <a:pt x="1855" y="144016"/>
                  </a:moveTo>
                  <a:cubicBezTo>
                    <a:pt x="1237" y="96011"/>
                    <a:pt x="618" y="48005"/>
                    <a:pt x="0" y="0"/>
                  </a:cubicBezTo>
                  <a:lnTo>
                    <a:pt x="6518070" y="0"/>
                  </a:lnTo>
                  <a:lnTo>
                    <a:pt x="6438505" y="144016"/>
                  </a:lnTo>
                  <a:lnTo>
                    <a:pt x="1855" y="144016"/>
                  </a:lnTo>
                  <a:close/>
                </a:path>
              </a:pathLst>
            </a:custGeom>
            <a:solidFill>
              <a:srgbClr val="4D7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平行四边形 10"/>
            <p:cNvSpPr/>
            <p:nvPr userDrawn="1"/>
          </p:nvSpPr>
          <p:spPr>
            <a:xfrm>
              <a:off x="2629639" y="1451987"/>
              <a:ext cx="5976664" cy="674618"/>
            </a:xfrm>
            <a:prstGeom prst="parallelogram">
              <a:avLst>
                <a:gd name="adj" fmla="val 23419"/>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 name="矩形 11"/>
            <p:cNvSpPr/>
            <p:nvPr userDrawn="1"/>
          </p:nvSpPr>
          <p:spPr>
            <a:xfrm>
              <a:off x="2629639" y="1478533"/>
              <a:ext cx="5976664" cy="648072"/>
            </a:xfrm>
            <a:prstGeom prst="rect">
              <a:avLst/>
            </a:prstGeom>
          </p:spPr>
          <p:txBody>
            <a:bodyPr wrap="square" anchor="ctr">
              <a:noAutofit/>
            </a:bodyPr>
            <a:lstStyle/>
            <a:p>
              <a:pPr marL="0" marR="0" indent="0" algn="ctr" defTabSz="914400" rtl="0" eaLnBrk="1" fontAlgn="auto" latinLnBrk="0" hangingPunct="1">
                <a:lnSpc>
                  <a:spcPct val="100000"/>
                </a:lnSpc>
                <a:spcBef>
                  <a:spcPts val="0"/>
                </a:spcBef>
                <a:spcAft>
                  <a:spcPts val="0"/>
                </a:spcAft>
                <a:buClrTx/>
                <a:buSzTx/>
                <a:buFontTx/>
                <a:buNone/>
                <a:defRPr/>
              </a:pPr>
              <a:endParaRPr lang="en-US" altLang="zh-CN" sz="2000" b="0" kern="1200" spc="0" dirty="0">
                <a:gradFill>
                  <a:gsLst>
                    <a:gs pos="0">
                      <a:schemeClr val="bg1"/>
                    </a:gs>
                    <a:gs pos="100000">
                      <a:schemeClr val="bg1"/>
                    </a:gs>
                  </a:gsLst>
                  <a:lin ang="5400000" scaled="0"/>
                </a:gradFill>
                <a:latin typeface="Arial" panose="020B0604020202020204" pitchFamily="34" charset="0"/>
                <a:ea typeface="微软雅黑" panose="020B0503020204020204" pitchFamily="34" charset="-122"/>
                <a:cs typeface="Arial" panose="020B0604020202020204" pitchFamily="34" charset="0"/>
              </a:endParaRPr>
            </a:p>
          </p:txBody>
        </p:sp>
      </p:grpSp>
      <p:sp>
        <p:nvSpPr>
          <p:cNvPr id="19" name="等腰三角形 18"/>
          <p:cNvSpPr/>
          <p:nvPr userDrawn="1"/>
        </p:nvSpPr>
        <p:spPr>
          <a:xfrm>
            <a:off x="1991943" y="2152819"/>
            <a:ext cx="900391" cy="1892557"/>
          </a:xfrm>
          <a:prstGeom prst="triangle">
            <a:avLst/>
          </a:prstGeom>
          <a:solidFill>
            <a:srgbClr val="4D7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0" name="矩形 19"/>
          <p:cNvSpPr/>
          <p:nvPr userDrawn="1"/>
        </p:nvSpPr>
        <p:spPr>
          <a:xfrm>
            <a:off x="2620800" y="2349661"/>
            <a:ext cx="6523200" cy="1717393"/>
          </a:xfrm>
          <a:prstGeom prst="rect">
            <a:avLst/>
          </a:prstGeom>
        </p:spPr>
        <p:txBody>
          <a:bodyPr wrap="square">
            <a:spAutoFit/>
          </a:bodyPr>
          <a:lstStyle/>
          <a:p>
            <a:pPr lvl="0" algn="ctr">
              <a:lnSpc>
                <a:spcPct val="120000"/>
              </a:lnSpc>
              <a:spcBef>
                <a:spcPts val="0"/>
              </a:spcBef>
              <a:spcAft>
                <a:spcPts val="600"/>
              </a:spcAft>
            </a:pPr>
            <a:r>
              <a:rPr lang="zh-CN" altLang="en-US" sz="4400" b="1" dirty="0">
                <a:solidFill>
                  <a:schemeClr val="bg1"/>
                </a:solidFill>
                <a:latin typeface="Rockwell" panose="02060603020205020403" pitchFamily="18" charset="0"/>
                <a:ea typeface="微软雅黑" panose="020B0503020204020204" pitchFamily="34" charset="-122"/>
              </a:rPr>
              <a:t>东南大学学位评定委员会第十六届第十四次会议</a:t>
            </a:r>
            <a:endParaRPr lang="zh-CN" altLang="en-US" sz="4400" b="1" kern="1200" spc="0" dirty="0">
              <a:gradFill>
                <a:gsLst>
                  <a:gs pos="0">
                    <a:schemeClr val="bg1"/>
                  </a:gs>
                  <a:gs pos="100000">
                    <a:schemeClr val="bg1"/>
                  </a:gs>
                </a:gsLst>
                <a:lin ang="5400000" scaled="0"/>
              </a:gradFill>
              <a:latin typeface="微软雅黑" panose="020B0503020204020204" pitchFamily="34" charset="-122"/>
              <a:ea typeface="微软雅黑" panose="020B0503020204020204" pitchFamily="34" charset="-122"/>
              <a:cs typeface="+mn-cs"/>
            </a:endParaRPr>
          </a:p>
        </p:txBody>
      </p:sp>
      <p:sp>
        <p:nvSpPr>
          <p:cNvPr id="22" name="矩形 21"/>
          <p:cNvSpPr/>
          <p:nvPr userDrawn="1"/>
        </p:nvSpPr>
        <p:spPr>
          <a:xfrm>
            <a:off x="0" y="4517062"/>
            <a:ext cx="9144000" cy="798830"/>
          </a:xfrm>
          <a:prstGeom prst="rect">
            <a:avLst/>
          </a:prstGeom>
        </p:spPr>
        <p:txBody>
          <a:bodyPr wrap="square">
            <a:spAutoFit/>
          </a:bodyPr>
          <a:lstStyle/>
          <a:p>
            <a:pPr marL="0" marR="0" lvl="0" indent="0" algn="ctr" defTabSz="457200" rtl="0" eaLnBrk="1" fontAlgn="auto" latinLnBrk="0" hangingPunct="1">
              <a:lnSpc>
                <a:spcPct val="100000"/>
              </a:lnSpc>
              <a:spcBef>
                <a:spcPct val="0"/>
              </a:spcBef>
              <a:spcAft>
                <a:spcPts val="1200"/>
              </a:spcAft>
              <a:buClrTx/>
              <a:buSzTx/>
              <a:buFontTx/>
              <a:buNone/>
              <a:defRPr/>
            </a:pPr>
            <a:r>
              <a:rPr lang="zh-CN" altLang="en-US" sz="1800" b="1" dirty="0">
                <a:gradFill>
                  <a:gsLst>
                    <a:gs pos="0">
                      <a:schemeClr val="tx1">
                        <a:lumMod val="75000"/>
                        <a:lumOff val="25000"/>
                      </a:schemeClr>
                    </a:gs>
                    <a:gs pos="100000">
                      <a:schemeClr val="tx1">
                        <a:lumMod val="75000"/>
                        <a:lumOff val="25000"/>
                      </a:schemeClr>
                    </a:gs>
                  </a:gsLst>
                  <a:lin ang="5400000" scaled="1"/>
                </a:gradFill>
                <a:latin typeface="幼圆" panose="02010509060101010101" pitchFamily="49" charset="-122"/>
                <a:ea typeface="幼圆" panose="02010509060101010101" pitchFamily="49" charset="-122"/>
                <a:sym typeface="+mn-lt"/>
              </a:rPr>
              <a:t>研究生院 </a:t>
            </a:r>
            <a:endParaRPr lang="zh-CN" altLang="en-US" sz="1800" b="1" kern="1200" dirty="0">
              <a:gradFill>
                <a:gsLst>
                  <a:gs pos="0">
                    <a:schemeClr val="tx1">
                      <a:lumMod val="75000"/>
                      <a:lumOff val="25000"/>
                    </a:schemeClr>
                  </a:gs>
                  <a:gs pos="100000">
                    <a:schemeClr val="tx1">
                      <a:lumMod val="75000"/>
                      <a:lumOff val="25000"/>
                    </a:schemeClr>
                  </a:gs>
                </a:gsLst>
                <a:lin ang="5400000" scaled="1"/>
              </a:gradFill>
              <a:latin typeface="幼圆" panose="02010509060101010101" pitchFamily="49" charset="-122"/>
              <a:ea typeface="幼圆" panose="02010509060101010101" pitchFamily="49" charset="-122"/>
              <a:cs typeface="+mn-cs"/>
            </a:endParaRPr>
          </a:p>
          <a:p>
            <a:pPr lvl="0" algn="ctr">
              <a:lnSpc>
                <a:spcPct val="100000"/>
              </a:lnSpc>
              <a:spcBef>
                <a:spcPct val="0"/>
              </a:spcBef>
              <a:spcAft>
                <a:spcPts val="1200"/>
              </a:spcAft>
              <a:buFontTx/>
              <a:buNone/>
            </a:pPr>
            <a:r>
              <a:rPr lang="en-US" altLang="zh-CN" sz="1800" b="1" kern="1200" dirty="0">
                <a:gradFill>
                  <a:gsLst>
                    <a:gs pos="0">
                      <a:schemeClr val="tx1">
                        <a:lumMod val="75000"/>
                        <a:lumOff val="25000"/>
                      </a:schemeClr>
                    </a:gs>
                    <a:gs pos="100000">
                      <a:schemeClr val="tx1">
                        <a:lumMod val="75000"/>
                        <a:lumOff val="25000"/>
                      </a:schemeClr>
                    </a:gs>
                  </a:gsLst>
                  <a:lin ang="5400000" scaled="1"/>
                </a:gradFill>
                <a:latin typeface="幼圆" panose="02010509060101010101" pitchFamily="49" charset="-122"/>
                <a:ea typeface="幼圆" panose="02010509060101010101" pitchFamily="49" charset="-122"/>
                <a:cs typeface="+mn-cs"/>
                <a:sym typeface="+mn-lt"/>
              </a:rPr>
              <a:t>2024-3</a:t>
            </a:r>
            <a:endParaRPr lang="en-US" altLang="zh-CN" sz="1800" b="1" dirty="0">
              <a:gradFill>
                <a:gsLst>
                  <a:gs pos="0">
                    <a:schemeClr val="tx1">
                      <a:lumMod val="75000"/>
                      <a:lumOff val="25000"/>
                    </a:schemeClr>
                  </a:gs>
                  <a:gs pos="100000">
                    <a:schemeClr val="tx1">
                      <a:lumMod val="75000"/>
                      <a:lumOff val="25000"/>
                    </a:schemeClr>
                  </a:gs>
                </a:gsLst>
                <a:lin ang="5400000" scaled="1"/>
              </a:gradFill>
              <a:latin typeface="幼圆" panose="02010509060101010101" pitchFamily="49" charset="-122"/>
              <a:ea typeface="幼圆" panose="02010509060101010101" pitchFamily="49" charset="-122"/>
            </a:endParaRPr>
          </a:p>
        </p:txBody>
      </p:sp>
      <p:sp>
        <p:nvSpPr>
          <p:cNvPr id="2" name="矩形 1"/>
          <p:cNvSpPr/>
          <p:nvPr userDrawn="1"/>
        </p:nvSpPr>
        <p:spPr>
          <a:xfrm>
            <a:off x="203200" y="5315893"/>
            <a:ext cx="8722360" cy="3317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16" name="矩形 15"/>
          <p:cNvSpPr/>
          <p:nvPr userDrawn="1"/>
        </p:nvSpPr>
        <p:spPr>
          <a:xfrm>
            <a:off x="8890" y="172720"/>
            <a:ext cx="9145905" cy="10020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userDrawn="1"/>
        </p:nvGrpSpPr>
        <p:grpSpPr>
          <a:xfrm>
            <a:off x="459921" y="1816080"/>
            <a:ext cx="8406988" cy="1487189"/>
            <a:chOff x="3469341" y="2384076"/>
            <a:chExt cx="11214358" cy="1983810"/>
          </a:xfrm>
        </p:grpSpPr>
        <p:grpSp>
          <p:nvGrpSpPr>
            <p:cNvPr id="3" name="组合 2"/>
            <p:cNvGrpSpPr/>
            <p:nvPr userDrawn="1"/>
          </p:nvGrpSpPr>
          <p:grpSpPr>
            <a:xfrm>
              <a:off x="3469341" y="2384076"/>
              <a:ext cx="11214358" cy="1983810"/>
              <a:chOff x="3469341" y="2384076"/>
              <a:chExt cx="11214358" cy="1983810"/>
            </a:xfrm>
          </p:grpSpPr>
          <p:sp>
            <p:nvSpPr>
              <p:cNvPr id="4" name="矩形 3"/>
              <p:cNvSpPr/>
              <p:nvPr userDrawn="1"/>
            </p:nvSpPr>
            <p:spPr>
              <a:xfrm>
                <a:off x="5564456" y="3054040"/>
                <a:ext cx="9119243" cy="1313845"/>
              </a:xfrm>
              <a:prstGeom prst="rect">
                <a:avLst/>
              </a:prstGeom>
              <a:solidFill>
                <a:srgbClr val="4D7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6" name="矩形 5"/>
              <p:cNvSpPr/>
              <p:nvPr userDrawn="1"/>
            </p:nvSpPr>
            <p:spPr>
              <a:xfrm>
                <a:off x="3469341" y="2384077"/>
                <a:ext cx="961465" cy="108871"/>
              </a:xfrm>
              <a:prstGeom prst="rect">
                <a:avLst/>
              </a:prstGeom>
              <a:solidFill>
                <a:srgbClr val="4D7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userDrawn="1"/>
            </p:nvSpPr>
            <p:spPr>
              <a:xfrm>
                <a:off x="3469341" y="4259015"/>
                <a:ext cx="1983808" cy="108871"/>
              </a:xfrm>
              <a:prstGeom prst="rect">
                <a:avLst/>
              </a:prstGeom>
              <a:solidFill>
                <a:srgbClr val="4D7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rot="16200000">
                <a:off x="2531873" y="3321546"/>
                <a:ext cx="1983808" cy="108871"/>
              </a:xfrm>
              <a:prstGeom prst="rect">
                <a:avLst/>
              </a:prstGeom>
              <a:solidFill>
                <a:srgbClr val="4D7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rot="5400000">
                <a:off x="4917981" y="3832718"/>
                <a:ext cx="961465" cy="108871"/>
              </a:xfrm>
              <a:prstGeom prst="rect">
                <a:avLst/>
              </a:prstGeom>
              <a:solidFill>
                <a:srgbClr val="4D7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4917980" y="2384076"/>
                <a:ext cx="535169" cy="1088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rot="5400000">
                <a:off x="5131128" y="2597225"/>
                <a:ext cx="535169" cy="1088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rot="-2700000">
                <a:off x="4832334" y="2622993"/>
                <a:ext cx="648000" cy="1088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矩形 14"/>
            <p:cNvSpPr/>
            <p:nvPr userDrawn="1"/>
          </p:nvSpPr>
          <p:spPr>
            <a:xfrm>
              <a:off x="5564458" y="3620293"/>
              <a:ext cx="6642782" cy="53194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1200"/>
                </a:spcAft>
                <a:buClrTx/>
                <a:buSzTx/>
                <a:buFontTx/>
                <a:buNone/>
                <a:defRPr/>
              </a:pPr>
              <a:endParaRPr lang="zh-CN" altLang="en-US" sz="2000" b="0" kern="1200" dirty="0">
                <a:gradFill>
                  <a:gsLst>
                    <a:gs pos="0">
                      <a:schemeClr val="bg1"/>
                    </a:gs>
                    <a:gs pos="100000">
                      <a:schemeClr val="bg1"/>
                    </a:gs>
                  </a:gsLst>
                  <a:lin ang="5400000" scaled="1"/>
                </a:gradFill>
                <a:latin typeface="方正正中黑简体" panose="02010600030101010101" pitchFamily="2" charset="-122"/>
                <a:ea typeface="方正正中黑简体" panose="02010600030101010101" pitchFamily="2" charset="-122"/>
                <a:cs typeface="+mn-cs"/>
              </a:endParaRPr>
            </a:p>
          </p:txBody>
        </p:sp>
      </p:grpSp>
      <p:grpSp>
        <p:nvGrpSpPr>
          <p:cNvPr id="17" name="组合 16"/>
          <p:cNvGrpSpPr/>
          <p:nvPr userDrawn="1"/>
        </p:nvGrpSpPr>
        <p:grpSpPr>
          <a:xfrm>
            <a:off x="6555844" y="311756"/>
            <a:ext cx="2231486" cy="724764"/>
            <a:chOff x="3693307" y="389822"/>
            <a:chExt cx="3226782" cy="1048026"/>
          </a:xfrm>
        </p:grpSpPr>
        <p:pic>
          <p:nvPicPr>
            <p:cNvPr id="18" name="Picture 21" descr="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9572"/>
            <a:stretch>
              <a:fillRect/>
            </a:stretch>
          </p:blipFill>
          <p:spPr bwMode="auto">
            <a:xfrm>
              <a:off x="4741333" y="421390"/>
              <a:ext cx="2178756" cy="993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93307" y="389822"/>
              <a:ext cx="1048026" cy="1048026"/>
            </a:xfrm>
            <a:prstGeom prst="rect">
              <a:avLst/>
            </a:prstGeom>
          </p:spPr>
        </p:pic>
      </p:grpSp>
      <p:sp>
        <p:nvSpPr>
          <p:cNvPr id="2" name="矩形 1"/>
          <p:cNvSpPr/>
          <p:nvPr userDrawn="1"/>
        </p:nvSpPr>
        <p:spPr>
          <a:xfrm>
            <a:off x="192405" y="5431790"/>
            <a:ext cx="8722360" cy="2374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仅标题">
    <p:spTree>
      <p:nvGrpSpPr>
        <p:cNvPr id="1" name=""/>
        <p:cNvGrpSpPr/>
        <p:nvPr/>
      </p:nvGrpSpPr>
      <p:grpSpPr>
        <a:xfrm>
          <a:off x="0" y="0"/>
          <a:ext cx="0" cy="0"/>
          <a:chOff x="0" y="0"/>
          <a:chExt cx="0" cy="0"/>
        </a:xfrm>
      </p:grpSpPr>
      <p:sp>
        <p:nvSpPr>
          <p:cNvPr id="16" name="矩形 15"/>
          <p:cNvSpPr/>
          <p:nvPr userDrawn="1"/>
        </p:nvSpPr>
        <p:spPr>
          <a:xfrm>
            <a:off x="8890" y="172720"/>
            <a:ext cx="9145905" cy="10020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userDrawn="1"/>
        </p:nvGrpSpPr>
        <p:grpSpPr>
          <a:xfrm>
            <a:off x="419185" y="2008910"/>
            <a:ext cx="8368145" cy="1301282"/>
            <a:chOff x="3521155" y="2632061"/>
            <a:chExt cx="11162544" cy="1735824"/>
          </a:xfrm>
        </p:grpSpPr>
        <p:sp>
          <p:nvSpPr>
            <p:cNvPr id="4" name="矩形 3"/>
            <p:cNvSpPr/>
            <p:nvPr userDrawn="1"/>
          </p:nvSpPr>
          <p:spPr>
            <a:xfrm>
              <a:off x="3521155" y="2632061"/>
              <a:ext cx="11162544" cy="1735824"/>
            </a:xfrm>
            <a:prstGeom prst="rect">
              <a:avLst/>
            </a:prstGeom>
            <a:solidFill>
              <a:srgbClr val="4D7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5" name="矩形 14"/>
            <p:cNvSpPr/>
            <p:nvPr userDrawn="1"/>
          </p:nvSpPr>
          <p:spPr>
            <a:xfrm>
              <a:off x="5564458" y="3620293"/>
              <a:ext cx="6642782" cy="53194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1200"/>
                </a:spcAft>
                <a:buClrTx/>
                <a:buSzTx/>
                <a:buFontTx/>
                <a:buNone/>
                <a:defRPr/>
              </a:pPr>
              <a:endParaRPr lang="zh-CN" altLang="en-US" sz="2000" b="0" kern="1200" dirty="0">
                <a:gradFill>
                  <a:gsLst>
                    <a:gs pos="0">
                      <a:schemeClr val="bg1"/>
                    </a:gs>
                    <a:gs pos="100000">
                      <a:schemeClr val="bg1"/>
                    </a:gs>
                  </a:gsLst>
                  <a:lin ang="5400000" scaled="1"/>
                </a:gradFill>
                <a:latin typeface="方正正中黑简体" panose="02010600030101010101" pitchFamily="2" charset="-122"/>
                <a:ea typeface="方正正中黑简体" panose="02010600030101010101" pitchFamily="2" charset="-122"/>
                <a:cs typeface="+mn-cs"/>
              </a:endParaRPr>
            </a:p>
          </p:txBody>
        </p:sp>
      </p:grpSp>
      <p:grpSp>
        <p:nvGrpSpPr>
          <p:cNvPr id="17" name="组合 16"/>
          <p:cNvGrpSpPr/>
          <p:nvPr userDrawn="1"/>
        </p:nvGrpSpPr>
        <p:grpSpPr>
          <a:xfrm>
            <a:off x="6555844" y="311756"/>
            <a:ext cx="2231486" cy="724764"/>
            <a:chOff x="3693307" y="389822"/>
            <a:chExt cx="3226782" cy="1048026"/>
          </a:xfrm>
        </p:grpSpPr>
        <p:pic>
          <p:nvPicPr>
            <p:cNvPr id="18" name="Picture 21" descr="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9572"/>
            <a:stretch>
              <a:fillRect/>
            </a:stretch>
          </p:blipFill>
          <p:spPr bwMode="auto">
            <a:xfrm>
              <a:off x="4741333" y="421390"/>
              <a:ext cx="2178756" cy="993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93307" y="389822"/>
              <a:ext cx="1048026" cy="1048026"/>
            </a:xfrm>
            <a:prstGeom prst="rect">
              <a:avLst/>
            </a:prstGeom>
          </p:spPr>
        </p:pic>
      </p:grpSp>
      <p:sp>
        <p:nvSpPr>
          <p:cNvPr id="2" name="矩形 1"/>
          <p:cNvSpPr/>
          <p:nvPr userDrawn="1"/>
        </p:nvSpPr>
        <p:spPr>
          <a:xfrm>
            <a:off x="192405" y="5431790"/>
            <a:ext cx="8722360" cy="2374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
        <p:nvSpPr>
          <p:cNvPr id="16" name="矩形 15"/>
          <p:cNvSpPr/>
          <p:nvPr userDrawn="1"/>
        </p:nvSpPr>
        <p:spPr>
          <a:xfrm>
            <a:off x="8890" y="172720"/>
            <a:ext cx="9145905" cy="10020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userDrawn="1"/>
        </p:nvGrpSpPr>
        <p:grpSpPr>
          <a:xfrm>
            <a:off x="6555844" y="311756"/>
            <a:ext cx="2231486" cy="724764"/>
            <a:chOff x="3693307" y="389822"/>
            <a:chExt cx="3226782" cy="1048026"/>
          </a:xfrm>
        </p:grpSpPr>
        <p:pic>
          <p:nvPicPr>
            <p:cNvPr id="18" name="Picture 21" descr="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9572"/>
            <a:stretch>
              <a:fillRect/>
            </a:stretch>
          </p:blipFill>
          <p:spPr bwMode="auto">
            <a:xfrm>
              <a:off x="4741333" y="421390"/>
              <a:ext cx="2178756" cy="993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93307" y="389822"/>
              <a:ext cx="1048026" cy="1048026"/>
            </a:xfrm>
            <a:prstGeom prst="rect">
              <a:avLst/>
            </a:prstGeom>
          </p:spPr>
        </p:pic>
      </p:grpSp>
      <p:sp>
        <p:nvSpPr>
          <p:cNvPr id="2" name="矩形 1"/>
          <p:cNvSpPr/>
          <p:nvPr userDrawn="1"/>
        </p:nvSpPr>
        <p:spPr>
          <a:xfrm>
            <a:off x="192405" y="5431790"/>
            <a:ext cx="8722360" cy="2374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标题幻灯片">
    <p:bg>
      <p:bgPr>
        <a:noFill/>
        <a:effectLst/>
      </p:bgPr>
    </p:bg>
    <p:spTree>
      <p:nvGrpSpPr>
        <p:cNvPr id="1" name=""/>
        <p:cNvGrpSpPr/>
        <p:nvPr/>
      </p:nvGrpSpPr>
      <p:grpSpPr>
        <a:xfrm>
          <a:off x="0" y="0"/>
          <a:ext cx="0" cy="0"/>
          <a:chOff x="0" y="0"/>
          <a:chExt cx="0" cy="0"/>
        </a:xfrm>
      </p:grpSpPr>
      <p:sp>
        <p:nvSpPr>
          <p:cNvPr id="3" name="矩形 2"/>
          <p:cNvSpPr/>
          <p:nvPr userDrawn="1"/>
        </p:nvSpPr>
        <p:spPr>
          <a:xfrm>
            <a:off x="1905" y="175895"/>
            <a:ext cx="9145905" cy="10020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userDrawn="1"/>
        </p:nvSpPr>
        <p:spPr>
          <a:xfrm>
            <a:off x="2442754" y="2152819"/>
            <a:ext cx="6701247" cy="1892557"/>
          </a:xfrm>
          <a:prstGeom prst="rect">
            <a:avLst/>
          </a:prstGeom>
          <a:solidFill>
            <a:srgbClr val="4D7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grpSp>
        <p:nvGrpSpPr>
          <p:cNvPr id="13" name="组合 12"/>
          <p:cNvGrpSpPr/>
          <p:nvPr userDrawn="1"/>
        </p:nvGrpSpPr>
        <p:grpSpPr>
          <a:xfrm>
            <a:off x="3215983" y="386920"/>
            <a:ext cx="2490127" cy="808768"/>
            <a:chOff x="3693307" y="389822"/>
            <a:chExt cx="3226782" cy="1048026"/>
          </a:xfrm>
        </p:grpSpPr>
        <p:pic>
          <p:nvPicPr>
            <p:cNvPr id="14" name="Picture 21" descr="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9572"/>
            <a:stretch>
              <a:fillRect/>
            </a:stretch>
          </p:blipFill>
          <p:spPr bwMode="auto">
            <a:xfrm>
              <a:off x="4741333" y="421390"/>
              <a:ext cx="2178756" cy="993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图片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93307" y="389822"/>
              <a:ext cx="1048026" cy="1048026"/>
            </a:xfrm>
            <a:prstGeom prst="rect">
              <a:avLst/>
            </a:prstGeom>
          </p:spPr>
        </p:pic>
      </p:grpSp>
      <p:grpSp>
        <p:nvGrpSpPr>
          <p:cNvPr id="17" name="组合 16"/>
          <p:cNvGrpSpPr/>
          <p:nvPr userDrawn="1"/>
        </p:nvGrpSpPr>
        <p:grpSpPr>
          <a:xfrm>
            <a:off x="0" y="1451987"/>
            <a:ext cx="9144000" cy="2796164"/>
            <a:chOff x="0" y="1451986"/>
            <a:chExt cx="9741501" cy="2978875"/>
          </a:xfrm>
        </p:grpSpPr>
        <p:sp>
          <p:nvSpPr>
            <p:cNvPr id="7" name="矩形 3"/>
            <p:cNvSpPr/>
            <p:nvPr userDrawn="1"/>
          </p:nvSpPr>
          <p:spPr>
            <a:xfrm>
              <a:off x="1855" y="1451986"/>
              <a:ext cx="2695908" cy="2762850"/>
            </a:xfrm>
            <a:custGeom>
              <a:avLst/>
              <a:gdLst>
                <a:gd name="connsiteX0" fmla="*/ 0 w 2695908"/>
                <a:gd name="connsiteY0" fmla="*/ 0 h 2762850"/>
                <a:gd name="connsiteX1" fmla="*/ 2695908 w 2695908"/>
                <a:gd name="connsiteY1" fmla="*/ 0 h 2762850"/>
                <a:gd name="connsiteX2" fmla="*/ 2695908 w 2695908"/>
                <a:gd name="connsiteY2" fmla="*/ 2762850 h 2762850"/>
                <a:gd name="connsiteX3" fmla="*/ 0 w 2695908"/>
                <a:gd name="connsiteY3" fmla="*/ 2762850 h 2762850"/>
                <a:gd name="connsiteX4" fmla="*/ 0 w 2695908"/>
                <a:gd name="connsiteY4" fmla="*/ 0 h 2762850"/>
                <a:gd name="connsiteX0-1" fmla="*/ 0 w 2695908"/>
                <a:gd name="connsiteY0-2" fmla="*/ 0 h 2762850"/>
                <a:gd name="connsiteX1-3" fmla="*/ 2695908 w 2695908"/>
                <a:gd name="connsiteY1-4" fmla="*/ 0 h 2762850"/>
                <a:gd name="connsiteX2-5" fmla="*/ 2029234 w 2695908"/>
                <a:gd name="connsiteY2-6" fmla="*/ 2762850 h 2762850"/>
                <a:gd name="connsiteX3-7" fmla="*/ 0 w 2695908"/>
                <a:gd name="connsiteY3-8" fmla="*/ 2762850 h 2762850"/>
                <a:gd name="connsiteX4-9" fmla="*/ 0 w 2695908"/>
                <a:gd name="connsiteY4-10" fmla="*/ 0 h 27628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95908" h="2762850">
                  <a:moveTo>
                    <a:pt x="0" y="0"/>
                  </a:moveTo>
                  <a:lnTo>
                    <a:pt x="2695908" y="0"/>
                  </a:lnTo>
                  <a:lnTo>
                    <a:pt x="2029234" y="2762850"/>
                  </a:lnTo>
                  <a:lnTo>
                    <a:pt x="0" y="2762850"/>
                  </a:lnTo>
                  <a:lnTo>
                    <a:pt x="0" y="0"/>
                  </a:lnTo>
                  <a:close/>
                </a:path>
              </a:pathLst>
            </a:cu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平行四边形 9"/>
            <p:cNvSpPr/>
            <p:nvPr userDrawn="1"/>
          </p:nvSpPr>
          <p:spPr>
            <a:xfrm>
              <a:off x="6518071" y="4286845"/>
              <a:ext cx="3223430" cy="144016"/>
            </a:xfrm>
            <a:custGeom>
              <a:avLst/>
              <a:gdLst>
                <a:gd name="connsiteX0" fmla="*/ 0 w 2627784"/>
                <a:gd name="connsiteY0" fmla="*/ 144016 h 144016"/>
                <a:gd name="connsiteX1" fmla="*/ 79565 w 2627784"/>
                <a:gd name="connsiteY1" fmla="*/ 0 h 144016"/>
                <a:gd name="connsiteX2" fmla="*/ 2627784 w 2627784"/>
                <a:gd name="connsiteY2" fmla="*/ 0 h 144016"/>
                <a:gd name="connsiteX3" fmla="*/ 2548219 w 2627784"/>
                <a:gd name="connsiteY3" fmla="*/ 144016 h 144016"/>
                <a:gd name="connsiteX4" fmla="*/ 0 w 2627784"/>
                <a:gd name="connsiteY4" fmla="*/ 144016 h 144016"/>
                <a:gd name="connsiteX0-1" fmla="*/ 0 w 2627784"/>
                <a:gd name="connsiteY0-2" fmla="*/ 144016 h 144016"/>
                <a:gd name="connsiteX1-3" fmla="*/ 79565 w 2627784"/>
                <a:gd name="connsiteY1-4" fmla="*/ 0 h 144016"/>
                <a:gd name="connsiteX2-5" fmla="*/ 2627784 w 2627784"/>
                <a:gd name="connsiteY2-6" fmla="*/ 0 h 144016"/>
                <a:gd name="connsiteX3-7" fmla="*/ 2626507 w 2627784"/>
                <a:gd name="connsiteY3-8" fmla="*/ 140885 h 144016"/>
                <a:gd name="connsiteX4-9" fmla="*/ 0 w 2627784"/>
                <a:gd name="connsiteY4-10" fmla="*/ 144016 h 14401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27784" h="144016">
                  <a:moveTo>
                    <a:pt x="0" y="144016"/>
                  </a:moveTo>
                  <a:lnTo>
                    <a:pt x="79565" y="0"/>
                  </a:lnTo>
                  <a:lnTo>
                    <a:pt x="2627784" y="0"/>
                  </a:lnTo>
                  <a:cubicBezTo>
                    <a:pt x="2627358" y="46962"/>
                    <a:pt x="2626933" y="93923"/>
                    <a:pt x="2626507" y="140885"/>
                  </a:cubicBezTo>
                  <a:lnTo>
                    <a:pt x="0" y="144016"/>
                  </a:lnTo>
                  <a:close/>
                </a:path>
              </a:pathLst>
            </a:custGeom>
            <a:solidFill>
              <a:srgbClr val="FD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平行四边形 10"/>
            <p:cNvSpPr/>
            <p:nvPr userDrawn="1"/>
          </p:nvSpPr>
          <p:spPr>
            <a:xfrm>
              <a:off x="0" y="4286845"/>
              <a:ext cx="6518070" cy="144016"/>
            </a:xfrm>
            <a:custGeom>
              <a:avLst/>
              <a:gdLst>
                <a:gd name="connsiteX0" fmla="*/ 0 w 6516215"/>
                <a:gd name="connsiteY0" fmla="*/ 144016 h 144016"/>
                <a:gd name="connsiteX1" fmla="*/ 79565 w 6516215"/>
                <a:gd name="connsiteY1" fmla="*/ 0 h 144016"/>
                <a:gd name="connsiteX2" fmla="*/ 6516215 w 6516215"/>
                <a:gd name="connsiteY2" fmla="*/ 0 h 144016"/>
                <a:gd name="connsiteX3" fmla="*/ 6436650 w 6516215"/>
                <a:gd name="connsiteY3" fmla="*/ 144016 h 144016"/>
                <a:gd name="connsiteX4" fmla="*/ 0 w 6516215"/>
                <a:gd name="connsiteY4" fmla="*/ 144016 h 144016"/>
                <a:gd name="connsiteX0-1" fmla="*/ 1855 w 6518070"/>
                <a:gd name="connsiteY0-2" fmla="*/ 144016 h 144016"/>
                <a:gd name="connsiteX1-3" fmla="*/ 0 w 6518070"/>
                <a:gd name="connsiteY1-4" fmla="*/ 0 h 144016"/>
                <a:gd name="connsiteX2-5" fmla="*/ 6518070 w 6518070"/>
                <a:gd name="connsiteY2-6" fmla="*/ 0 h 144016"/>
                <a:gd name="connsiteX3-7" fmla="*/ 6438505 w 6518070"/>
                <a:gd name="connsiteY3-8" fmla="*/ 144016 h 144016"/>
                <a:gd name="connsiteX4-9" fmla="*/ 1855 w 6518070"/>
                <a:gd name="connsiteY4-10" fmla="*/ 144016 h 14401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518070" h="144016">
                  <a:moveTo>
                    <a:pt x="1855" y="144016"/>
                  </a:moveTo>
                  <a:cubicBezTo>
                    <a:pt x="1237" y="96011"/>
                    <a:pt x="618" y="48005"/>
                    <a:pt x="0" y="0"/>
                  </a:cubicBezTo>
                  <a:lnTo>
                    <a:pt x="6518070" y="0"/>
                  </a:lnTo>
                  <a:lnTo>
                    <a:pt x="6438505" y="144016"/>
                  </a:lnTo>
                  <a:lnTo>
                    <a:pt x="1855" y="144016"/>
                  </a:lnTo>
                  <a:close/>
                </a:path>
              </a:pathLst>
            </a:custGeom>
            <a:solidFill>
              <a:srgbClr val="4D7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平行四边形 10"/>
            <p:cNvSpPr/>
            <p:nvPr userDrawn="1"/>
          </p:nvSpPr>
          <p:spPr>
            <a:xfrm>
              <a:off x="2629639" y="1451987"/>
              <a:ext cx="5976664" cy="674618"/>
            </a:xfrm>
            <a:prstGeom prst="parallelogram">
              <a:avLst>
                <a:gd name="adj" fmla="val 23419"/>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12" name="矩形 11"/>
            <p:cNvSpPr/>
            <p:nvPr userDrawn="1"/>
          </p:nvSpPr>
          <p:spPr>
            <a:xfrm>
              <a:off x="2629639" y="1478533"/>
              <a:ext cx="5976664" cy="648072"/>
            </a:xfrm>
            <a:prstGeom prst="rect">
              <a:avLst/>
            </a:prstGeom>
          </p:spPr>
          <p:txBody>
            <a:bodyPr wrap="square" anchor="ctr">
              <a:noAutofit/>
            </a:bodyPr>
            <a:lstStyle/>
            <a:p>
              <a:pPr marL="0" marR="0" indent="0" algn="ctr" defTabSz="914400" rtl="0" eaLnBrk="1" fontAlgn="auto" latinLnBrk="0" hangingPunct="1">
                <a:lnSpc>
                  <a:spcPct val="100000"/>
                </a:lnSpc>
                <a:spcBef>
                  <a:spcPts val="0"/>
                </a:spcBef>
                <a:spcAft>
                  <a:spcPts val="0"/>
                </a:spcAft>
                <a:buClrTx/>
                <a:buSzTx/>
                <a:buFontTx/>
                <a:buNone/>
                <a:defRPr/>
              </a:pPr>
              <a:endParaRPr lang="en-US" altLang="zh-CN" sz="2000" b="0" kern="1200" spc="0" dirty="0">
                <a:gradFill>
                  <a:gsLst>
                    <a:gs pos="0">
                      <a:schemeClr val="bg1"/>
                    </a:gs>
                    <a:gs pos="100000">
                      <a:schemeClr val="bg1"/>
                    </a:gs>
                  </a:gsLst>
                  <a:lin ang="5400000" scaled="0"/>
                </a:gradFill>
                <a:latin typeface="Arial" panose="020B0604020202020204" pitchFamily="34" charset="0"/>
                <a:ea typeface="微软雅黑" panose="020B0503020204020204" pitchFamily="34" charset="-122"/>
                <a:cs typeface="Arial" panose="020B0604020202020204" pitchFamily="34" charset="0"/>
              </a:endParaRPr>
            </a:p>
          </p:txBody>
        </p:sp>
      </p:grpSp>
      <p:sp>
        <p:nvSpPr>
          <p:cNvPr id="19" name="等腰三角形 18"/>
          <p:cNvSpPr/>
          <p:nvPr userDrawn="1"/>
        </p:nvSpPr>
        <p:spPr>
          <a:xfrm>
            <a:off x="1991943" y="2152819"/>
            <a:ext cx="900391" cy="1892557"/>
          </a:xfrm>
          <a:prstGeom prst="triangle">
            <a:avLst/>
          </a:prstGeom>
          <a:solidFill>
            <a:srgbClr val="4D7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2" name="矩形 21"/>
          <p:cNvSpPr/>
          <p:nvPr userDrawn="1"/>
        </p:nvSpPr>
        <p:spPr>
          <a:xfrm>
            <a:off x="0" y="4502089"/>
            <a:ext cx="9144000" cy="861774"/>
          </a:xfrm>
          <a:prstGeom prst="rect">
            <a:avLst/>
          </a:prstGeom>
        </p:spPr>
        <p:txBody>
          <a:bodyPr wrap="square">
            <a:spAutoFit/>
          </a:bodyPr>
          <a:lstStyle/>
          <a:p>
            <a:pPr lvl="0" algn="ctr">
              <a:lnSpc>
                <a:spcPct val="100000"/>
              </a:lnSpc>
              <a:spcBef>
                <a:spcPct val="0"/>
              </a:spcBef>
              <a:spcAft>
                <a:spcPts val="1200"/>
              </a:spcAft>
              <a:buFontTx/>
              <a:buNone/>
            </a:pPr>
            <a:r>
              <a:rPr lang="zh-CN" altLang="en-US" sz="2000" b="1" dirty="0">
                <a:gradFill>
                  <a:gsLst>
                    <a:gs pos="0">
                      <a:schemeClr val="tx1">
                        <a:lumMod val="75000"/>
                        <a:lumOff val="25000"/>
                      </a:schemeClr>
                    </a:gs>
                    <a:gs pos="100000">
                      <a:schemeClr val="tx1">
                        <a:lumMod val="75000"/>
                        <a:lumOff val="25000"/>
                      </a:schemeClr>
                    </a:gs>
                  </a:gsLst>
                  <a:lin ang="5400000" scaled="1"/>
                </a:gradFill>
                <a:latin typeface="幼圆" panose="02010509060101010101" pitchFamily="49" charset="-122"/>
                <a:ea typeface="幼圆" panose="02010509060101010101" pitchFamily="49" charset="-122"/>
                <a:sym typeface="+mn-lt"/>
              </a:rPr>
              <a:t>东南大学 </a:t>
            </a:r>
            <a:endParaRPr lang="en-US" altLang="zh-CN" sz="2000" b="1" dirty="0">
              <a:gradFill>
                <a:gsLst>
                  <a:gs pos="0">
                    <a:schemeClr val="tx1">
                      <a:lumMod val="75000"/>
                      <a:lumOff val="25000"/>
                    </a:schemeClr>
                  </a:gs>
                  <a:gs pos="100000">
                    <a:schemeClr val="tx1">
                      <a:lumMod val="75000"/>
                      <a:lumOff val="25000"/>
                    </a:schemeClr>
                  </a:gs>
                </a:gsLst>
                <a:lin ang="5400000" scaled="1"/>
              </a:gradFill>
              <a:latin typeface="幼圆" panose="02010509060101010101" pitchFamily="49" charset="-122"/>
              <a:ea typeface="幼圆" panose="02010509060101010101" pitchFamily="49" charset="-122"/>
              <a:sym typeface="+mn-lt"/>
            </a:endParaRPr>
          </a:p>
          <a:p>
            <a:pPr lvl="0" algn="ctr">
              <a:lnSpc>
                <a:spcPct val="100000"/>
              </a:lnSpc>
              <a:spcBef>
                <a:spcPct val="0"/>
              </a:spcBef>
              <a:spcAft>
                <a:spcPts val="1200"/>
              </a:spcAft>
              <a:buFontTx/>
              <a:buNone/>
            </a:pPr>
            <a:r>
              <a:rPr lang="en-US" altLang="zh-CN" sz="2000" b="1" kern="1200" dirty="0">
                <a:gradFill>
                  <a:gsLst>
                    <a:gs pos="0">
                      <a:schemeClr val="tx1">
                        <a:lumMod val="75000"/>
                        <a:lumOff val="25000"/>
                      </a:schemeClr>
                    </a:gs>
                    <a:gs pos="100000">
                      <a:schemeClr val="tx1">
                        <a:lumMod val="75000"/>
                        <a:lumOff val="25000"/>
                      </a:schemeClr>
                    </a:gs>
                  </a:gsLst>
                  <a:lin ang="5400000" scaled="1"/>
                </a:gradFill>
                <a:latin typeface="幼圆" panose="02010509060101010101" pitchFamily="49" charset="-122"/>
                <a:ea typeface="幼圆" panose="02010509060101010101" pitchFamily="49" charset="-122"/>
                <a:cs typeface="+mn-cs"/>
                <a:sym typeface="+mn-lt"/>
              </a:rPr>
              <a:t>2024-6</a:t>
            </a:r>
            <a:endParaRPr lang="en-US" altLang="zh-CN" sz="2000" b="1" dirty="0">
              <a:gradFill>
                <a:gsLst>
                  <a:gs pos="0">
                    <a:schemeClr val="tx1">
                      <a:lumMod val="75000"/>
                      <a:lumOff val="25000"/>
                    </a:schemeClr>
                  </a:gs>
                  <a:gs pos="100000">
                    <a:schemeClr val="tx1">
                      <a:lumMod val="75000"/>
                      <a:lumOff val="25000"/>
                    </a:schemeClr>
                  </a:gs>
                </a:gsLst>
                <a:lin ang="5400000" scaled="1"/>
              </a:gradFill>
              <a:latin typeface="幼圆" panose="02010509060101010101" pitchFamily="49" charset="-122"/>
              <a:ea typeface="幼圆" panose="02010509060101010101" pitchFamily="49" charset="-122"/>
            </a:endParaRPr>
          </a:p>
        </p:txBody>
      </p:sp>
      <p:sp>
        <p:nvSpPr>
          <p:cNvPr id="16" name="矩形 15"/>
          <p:cNvSpPr/>
          <p:nvPr userDrawn="1"/>
        </p:nvSpPr>
        <p:spPr>
          <a:xfrm>
            <a:off x="2487844" y="2286210"/>
            <a:ext cx="6611706" cy="1286359"/>
          </a:xfrm>
          <a:prstGeom prst="rect">
            <a:avLst/>
          </a:prstGeom>
        </p:spPr>
        <p:txBody>
          <a:bodyPr wrap="square" anchor="ctr">
            <a:noAutofit/>
          </a:bodyPr>
          <a:lstStyle/>
          <a:p>
            <a:pPr algn="ctr">
              <a:lnSpc>
                <a:spcPct val="120000"/>
              </a:lnSpc>
            </a:pPr>
            <a:r>
              <a:rPr lang="zh-CN" altLang="en-US" sz="4800" b="1" kern="1200" spc="0" dirty="0">
                <a:gradFill>
                  <a:gsLst>
                    <a:gs pos="0">
                      <a:schemeClr val="bg1"/>
                    </a:gs>
                    <a:gs pos="100000">
                      <a:schemeClr val="bg1"/>
                    </a:gs>
                  </a:gsLst>
                  <a:lin ang="5400000" scaled="0"/>
                </a:gradFill>
                <a:latin typeface="微软雅黑" panose="020B0503020204020204" pitchFamily="34" charset="-122"/>
                <a:ea typeface="微软雅黑" panose="020B0503020204020204" pitchFamily="34" charset="-122"/>
                <a:cs typeface="+mn-cs"/>
              </a:rPr>
              <a:t>谢谢</a:t>
            </a:r>
          </a:p>
        </p:txBody>
      </p:sp>
      <p:sp>
        <p:nvSpPr>
          <p:cNvPr id="21" name="矩形 20"/>
          <p:cNvSpPr/>
          <p:nvPr userDrawn="1"/>
        </p:nvSpPr>
        <p:spPr>
          <a:xfrm>
            <a:off x="2532294" y="3471306"/>
            <a:ext cx="6611706" cy="398780"/>
          </a:xfrm>
          <a:prstGeom prst="rect">
            <a:avLst/>
          </a:prstGeom>
        </p:spPr>
        <p:txBody>
          <a:bodyPr wrap="square">
            <a:spAutoFit/>
          </a:bodyPr>
          <a:lstStyle/>
          <a:p>
            <a:pPr algn="ctr"/>
            <a:r>
              <a:rPr lang="zh-CN" altLang="en-US" sz="2000" b="0" kern="1200" spc="0" dirty="0">
                <a:gradFill>
                  <a:gsLst>
                    <a:gs pos="0">
                      <a:schemeClr val="bg1"/>
                    </a:gs>
                    <a:gs pos="100000">
                      <a:schemeClr val="bg1"/>
                    </a:gs>
                  </a:gsLst>
                  <a:lin ang="5400000" scaled="0"/>
                </a:gradFill>
                <a:latin typeface="微软雅黑" panose="020B0503020204020204" pitchFamily="34" charset="-122"/>
                <a:ea typeface="微软雅黑" panose="020B0503020204020204" pitchFamily="34" charset="-122"/>
                <a:cs typeface="+mn-cs"/>
              </a:rPr>
              <a:t> </a:t>
            </a:r>
          </a:p>
        </p:txBody>
      </p:sp>
      <p:sp>
        <p:nvSpPr>
          <p:cNvPr id="2" name="矩形 1"/>
          <p:cNvSpPr/>
          <p:nvPr userDrawn="1"/>
        </p:nvSpPr>
        <p:spPr>
          <a:xfrm>
            <a:off x="0" y="5363863"/>
            <a:ext cx="9143999" cy="35113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同侧圆角矩形 1"/>
          <p:cNvSpPr/>
          <p:nvPr userDrawn="1"/>
        </p:nvSpPr>
        <p:spPr>
          <a:xfrm>
            <a:off x="278765" y="5357308"/>
            <a:ext cx="8787765" cy="301177"/>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E90D51-3080-49EA-A69D-E3A4C0676D70}" type="datetimeFigureOut">
              <a:rPr lang="zh-CN" altLang="en-US" smtClean="0"/>
              <a:t>2025/6/4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7AA05EEF-4B60-4790-9B86-2558607326B1}"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组合 6"/>
          <p:cNvGrpSpPr/>
          <p:nvPr userDrawn="1"/>
        </p:nvGrpSpPr>
        <p:grpSpPr>
          <a:xfrm>
            <a:off x="-1856" y="764707"/>
            <a:ext cx="9145856" cy="72000"/>
            <a:chOff x="-1856" y="4900951"/>
            <a:chExt cx="9145856" cy="192021"/>
          </a:xfrm>
        </p:grpSpPr>
        <p:sp>
          <p:nvSpPr>
            <p:cNvPr id="8" name="平行四边形 9"/>
            <p:cNvSpPr/>
            <p:nvPr userDrawn="1"/>
          </p:nvSpPr>
          <p:spPr>
            <a:xfrm>
              <a:off x="7006660" y="4900951"/>
              <a:ext cx="2137340" cy="192021"/>
            </a:xfrm>
            <a:custGeom>
              <a:avLst/>
              <a:gdLst>
                <a:gd name="connsiteX0" fmla="*/ 0 w 2627784"/>
                <a:gd name="connsiteY0" fmla="*/ 144016 h 144016"/>
                <a:gd name="connsiteX1" fmla="*/ 79565 w 2627784"/>
                <a:gd name="connsiteY1" fmla="*/ 0 h 144016"/>
                <a:gd name="connsiteX2" fmla="*/ 2627784 w 2627784"/>
                <a:gd name="connsiteY2" fmla="*/ 0 h 144016"/>
                <a:gd name="connsiteX3" fmla="*/ 2548219 w 2627784"/>
                <a:gd name="connsiteY3" fmla="*/ 144016 h 144016"/>
                <a:gd name="connsiteX4" fmla="*/ 0 w 2627784"/>
                <a:gd name="connsiteY4" fmla="*/ 144016 h 144016"/>
                <a:gd name="connsiteX0-1" fmla="*/ 0 w 2627784"/>
                <a:gd name="connsiteY0-2" fmla="*/ 144016 h 144016"/>
                <a:gd name="connsiteX1-3" fmla="*/ 79565 w 2627784"/>
                <a:gd name="connsiteY1-4" fmla="*/ 0 h 144016"/>
                <a:gd name="connsiteX2-5" fmla="*/ 2627784 w 2627784"/>
                <a:gd name="connsiteY2-6" fmla="*/ 0 h 144016"/>
                <a:gd name="connsiteX3-7" fmla="*/ 2626507 w 2627784"/>
                <a:gd name="connsiteY3-8" fmla="*/ 140885 h 144016"/>
                <a:gd name="connsiteX4-9" fmla="*/ 0 w 2627784"/>
                <a:gd name="connsiteY4-10" fmla="*/ 144016 h 14401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27784" h="144016">
                  <a:moveTo>
                    <a:pt x="0" y="144016"/>
                  </a:moveTo>
                  <a:lnTo>
                    <a:pt x="79565" y="0"/>
                  </a:lnTo>
                  <a:lnTo>
                    <a:pt x="2627784" y="0"/>
                  </a:lnTo>
                  <a:cubicBezTo>
                    <a:pt x="2627358" y="46962"/>
                    <a:pt x="2626933" y="93923"/>
                    <a:pt x="2626507" y="140885"/>
                  </a:cubicBezTo>
                  <a:lnTo>
                    <a:pt x="0" y="144016"/>
                  </a:lnTo>
                  <a:close/>
                </a:path>
              </a:pathLst>
            </a:custGeom>
            <a:solidFill>
              <a:srgbClr val="FD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平行四边形 10"/>
            <p:cNvSpPr/>
            <p:nvPr userDrawn="1"/>
          </p:nvSpPr>
          <p:spPr>
            <a:xfrm>
              <a:off x="-1856" y="4900951"/>
              <a:ext cx="7008515" cy="192021"/>
            </a:xfrm>
            <a:custGeom>
              <a:avLst/>
              <a:gdLst>
                <a:gd name="connsiteX0" fmla="*/ 0 w 6516215"/>
                <a:gd name="connsiteY0" fmla="*/ 144016 h 144016"/>
                <a:gd name="connsiteX1" fmla="*/ 79565 w 6516215"/>
                <a:gd name="connsiteY1" fmla="*/ 0 h 144016"/>
                <a:gd name="connsiteX2" fmla="*/ 6516215 w 6516215"/>
                <a:gd name="connsiteY2" fmla="*/ 0 h 144016"/>
                <a:gd name="connsiteX3" fmla="*/ 6436650 w 6516215"/>
                <a:gd name="connsiteY3" fmla="*/ 144016 h 144016"/>
                <a:gd name="connsiteX4" fmla="*/ 0 w 6516215"/>
                <a:gd name="connsiteY4" fmla="*/ 144016 h 144016"/>
                <a:gd name="connsiteX0-1" fmla="*/ 1855 w 6518070"/>
                <a:gd name="connsiteY0-2" fmla="*/ 144016 h 144016"/>
                <a:gd name="connsiteX1-3" fmla="*/ 0 w 6518070"/>
                <a:gd name="connsiteY1-4" fmla="*/ 0 h 144016"/>
                <a:gd name="connsiteX2-5" fmla="*/ 6518070 w 6518070"/>
                <a:gd name="connsiteY2-6" fmla="*/ 0 h 144016"/>
                <a:gd name="connsiteX3-7" fmla="*/ 6438505 w 6518070"/>
                <a:gd name="connsiteY3-8" fmla="*/ 144016 h 144016"/>
                <a:gd name="connsiteX4-9" fmla="*/ 1855 w 6518070"/>
                <a:gd name="connsiteY4-10" fmla="*/ 144016 h 14401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518070" h="144016">
                  <a:moveTo>
                    <a:pt x="1855" y="144016"/>
                  </a:moveTo>
                  <a:cubicBezTo>
                    <a:pt x="1237" y="96011"/>
                    <a:pt x="618" y="48005"/>
                    <a:pt x="0" y="0"/>
                  </a:cubicBezTo>
                  <a:lnTo>
                    <a:pt x="6518070" y="0"/>
                  </a:lnTo>
                  <a:lnTo>
                    <a:pt x="6438505" y="144016"/>
                  </a:lnTo>
                  <a:lnTo>
                    <a:pt x="1855" y="144016"/>
                  </a:lnTo>
                  <a:close/>
                </a:path>
              </a:pathLst>
            </a:custGeom>
            <a:solidFill>
              <a:srgbClr val="4D7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userDrawn="1"/>
        </p:nvGrpSpPr>
        <p:grpSpPr>
          <a:xfrm>
            <a:off x="7223336" y="128731"/>
            <a:ext cx="1703987" cy="553438"/>
            <a:chOff x="3693307" y="389822"/>
            <a:chExt cx="3226782" cy="1048026"/>
          </a:xfrm>
        </p:grpSpPr>
        <p:pic>
          <p:nvPicPr>
            <p:cNvPr id="11" name="Picture 21" descr="3"/>
            <p:cNvPicPr>
              <a:picLocks noChangeAspect="1" noChangeArrowheads="1"/>
            </p:cNvPicPr>
            <p:nvPr userDrawn="1"/>
          </p:nvPicPr>
          <p:blipFill rotWithShape="1">
            <a:blip r:embed="rId11" cstate="print">
              <a:extLst>
                <a:ext uri="{28A0092B-C50C-407E-A947-70E740481C1C}">
                  <a14:useLocalDpi xmlns:a14="http://schemas.microsoft.com/office/drawing/2010/main" val="0"/>
                </a:ext>
              </a:extLst>
            </a:blip>
            <a:srcRect l="29572"/>
            <a:stretch>
              <a:fillRect/>
            </a:stretch>
          </p:blipFill>
          <p:spPr bwMode="auto">
            <a:xfrm>
              <a:off x="4741333" y="421390"/>
              <a:ext cx="2178756" cy="993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693307" y="389822"/>
              <a:ext cx="1048026" cy="1048026"/>
            </a:xfrm>
            <a:prstGeom prst="rect">
              <a:avLst/>
            </a:prstGeom>
          </p:spPr>
        </p:pic>
      </p:grpSp>
      <p:sp>
        <p:nvSpPr>
          <p:cNvPr id="15" name="Rectangle 16"/>
          <p:cNvSpPr>
            <a:spLocks noChangeArrowheads="1"/>
          </p:cNvSpPr>
          <p:nvPr userDrawn="1"/>
        </p:nvSpPr>
        <p:spPr bwMode="auto">
          <a:xfrm>
            <a:off x="8344628" y="5425911"/>
            <a:ext cx="548547" cy="200055"/>
          </a:xfrm>
          <a:prstGeom prst="rect">
            <a:avLst/>
          </a:prstGeom>
          <a:noFill/>
          <a:ln w="9525">
            <a:noFill/>
            <a:miter lim="800000"/>
          </a:ln>
          <a:effectLst/>
        </p:spPr>
        <p:txBody>
          <a:bodyPr wrap="none" anchor="ctr">
            <a:spAutoFit/>
          </a:bodyPr>
          <a:lstStyle/>
          <a:p>
            <a:pPr algn="r"/>
            <a:r>
              <a:rPr lang="en-US" altLang="zh-CN" sz="700" kern="10" dirty="0">
                <a:ln w="9525">
                  <a:noFill/>
                  <a:round/>
                </a:ln>
                <a:gradFill rotWithShape="1">
                  <a:gsLst>
                    <a:gs pos="0">
                      <a:schemeClr val="tx1">
                        <a:lumMod val="50000"/>
                        <a:lumOff val="50000"/>
                      </a:schemeClr>
                    </a:gs>
                    <a:gs pos="100000">
                      <a:schemeClr val="tx1">
                        <a:lumMod val="50000"/>
                        <a:lumOff val="50000"/>
                      </a:schemeClr>
                    </a:gs>
                  </a:gsLst>
                  <a:lin ang="5400000" scaled="1"/>
                </a:gradFill>
                <a:latin typeface="华文细黑" panose="02010600040101010101" pitchFamily="2" charset="-122"/>
                <a:ea typeface="华文细黑" panose="02010600040101010101" pitchFamily="2" charset="-122"/>
                <a:cs typeface="Arial" panose="020B0604020202020204" pitchFamily="34" charset="0"/>
              </a:rPr>
              <a:t>Page </a:t>
            </a:r>
            <a:fld id="{A45D51EE-D175-4F6B-96D5-1F5F9EADD7B1}" type="slidenum">
              <a:rPr lang="en-US" altLang="zh-CN" sz="700" kern="10" dirty="0">
                <a:ln w="9525">
                  <a:noFill/>
                  <a:round/>
                </a:ln>
                <a:gradFill rotWithShape="1">
                  <a:gsLst>
                    <a:gs pos="0">
                      <a:schemeClr val="tx1">
                        <a:lumMod val="50000"/>
                        <a:lumOff val="50000"/>
                      </a:schemeClr>
                    </a:gs>
                    <a:gs pos="100000">
                      <a:schemeClr val="tx1">
                        <a:lumMod val="50000"/>
                        <a:lumOff val="50000"/>
                      </a:schemeClr>
                    </a:gs>
                  </a:gsLst>
                  <a:lin ang="5400000" scaled="1"/>
                </a:gradFill>
                <a:latin typeface="华文细黑" panose="02010600040101010101" pitchFamily="2" charset="-122"/>
                <a:ea typeface="华文细黑" panose="02010600040101010101" pitchFamily="2" charset="-122"/>
                <a:cs typeface="Arial" panose="020B0604020202020204" pitchFamily="34" charset="0"/>
              </a:rPr>
              <a:t>‹#›</a:t>
            </a:fld>
            <a:endParaRPr lang="en-US" altLang="zh-CN" sz="700" kern="10" dirty="0">
              <a:ln w="9525">
                <a:noFill/>
                <a:round/>
              </a:ln>
              <a:gradFill rotWithShape="1">
                <a:gsLst>
                  <a:gs pos="0">
                    <a:schemeClr val="tx1">
                      <a:lumMod val="50000"/>
                      <a:lumOff val="50000"/>
                    </a:schemeClr>
                  </a:gs>
                  <a:gs pos="100000">
                    <a:schemeClr val="tx1">
                      <a:lumMod val="50000"/>
                      <a:lumOff val="50000"/>
                    </a:schemeClr>
                  </a:gs>
                </a:gsLst>
                <a:lin ang="5400000" scaled="1"/>
              </a:gradFill>
              <a:latin typeface="华文细黑" panose="02010600040101010101" pitchFamily="2" charset="-122"/>
              <a:ea typeface="华文细黑" panose="02010600040101010101" pitchFamily="2" charset="-122"/>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5757" y="1861834"/>
            <a:ext cx="8712485" cy="1384995"/>
          </a:xfrm>
          <a:prstGeom prst="rect">
            <a:avLst/>
          </a:prstGeom>
        </p:spPr>
        <p:txBody>
          <a:bodyPr wrap="square">
            <a:spAutoFit/>
          </a:bodyPr>
          <a:lstStyle/>
          <a:p>
            <a:pPr algn="ctr">
              <a:lnSpc>
                <a:spcPct val="150000"/>
              </a:lnSpc>
            </a:pPr>
            <a:r>
              <a:rPr lang="zh-CN" altLang="en-US" sz="32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答辩未全票通过</a:t>
            </a:r>
            <a:endParaRPr lang="en-US" altLang="zh-CN" sz="36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a:p>
            <a:pPr algn="ctr"/>
            <a:endParaRPr lang="en-US" altLang="zh-CN" sz="36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6"/>
          <p:cNvSpPr txBox="1"/>
          <p:nvPr/>
        </p:nvSpPr>
        <p:spPr>
          <a:xfrm>
            <a:off x="0" y="204470"/>
            <a:ext cx="9144000" cy="633730"/>
          </a:xfrm>
          <a:prstGeom prst="rect">
            <a:avLst/>
          </a:prstGeom>
        </p:spPr>
        <p:txBody>
          <a:bodyPr anchor="ctr"/>
          <a:lstStyle>
            <a:lvl1pPr marL="0" indent="88900" algn="l" defTabSz="685800" rtl="0" eaLnBrk="1" latinLnBrk="0" hangingPunct="1">
              <a:lnSpc>
                <a:spcPct val="90000"/>
              </a:lnSpc>
              <a:spcBef>
                <a:spcPct val="0"/>
              </a:spcBef>
              <a:buNone/>
              <a:defRPr sz="4000" b="1" kern="1200">
                <a:gradFill>
                  <a:gsLst>
                    <a:gs pos="0">
                      <a:schemeClr val="accent6">
                        <a:lumMod val="50000"/>
                      </a:schemeClr>
                    </a:gs>
                    <a:gs pos="100000">
                      <a:schemeClr val="accent6">
                        <a:lumMod val="50000"/>
                      </a:schemeClr>
                    </a:gs>
                  </a:gsLst>
                  <a:lin ang="5400000" scaled="1"/>
                </a:gradFill>
                <a:latin typeface="微软雅黑" panose="020B0503020204020204" pitchFamily="34" charset="-122"/>
                <a:ea typeface="微软雅黑" panose="020B0503020204020204" pitchFamily="34" charset="-122"/>
                <a:cs typeface="+mj-cs"/>
              </a:defRPr>
            </a:lvl1pPr>
          </a:lstStyle>
          <a:p>
            <a:r>
              <a:rPr lang="en-US" altLang="zh-CN" sz="3200" dirty="0">
                <a:solidFill>
                  <a:srgbClr val="FF0000"/>
                </a:solidFill>
              </a:rPr>
              <a:t>XXX</a:t>
            </a:r>
            <a:r>
              <a:rPr lang="zh-CN" altLang="en-US" sz="3200" dirty="0">
                <a:sym typeface="+mn-ea"/>
              </a:rPr>
              <a:t>情况简介</a:t>
            </a:r>
          </a:p>
        </p:txBody>
      </p:sp>
      <p:sp>
        <p:nvSpPr>
          <p:cNvPr id="9" name="文本框 8"/>
          <p:cNvSpPr txBox="1"/>
          <p:nvPr/>
        </p:nvSpPr>
        <p:spPr>
          <a:xfrm>
            <a:off x="123546" y="837674"/>
            <a:ext cx="2839565" cy="2939266"/>
          </a:xfrm>
          <a:prstGeom prst="rect">
            <a:avLst/>
          </a:prstGeom>
          <a:noFill/>
        </p:spPr>
        <p:txBody>
          <a:bodyPr wrap="square" rtlCol="0">
            <a:spAutoFit/>
          </a:bodyPr>
          <a:lstStyle/>
          <a:p>
            <a:pPr>
              <a:lnSpc>
                <a:spcPct val="125000"/>
              </a:lnSpc>
            </a:pPr>
            <a:r>
              <a:rPr lang="zh-CN" altLang="en-US" sz="2000" b="1" dirty="0">
                <a:solidFill>
                  <a:srgbClr val="0000FF"/>
                </a:solidFill>
                <a:latin typeface="黑体" panose="02010609060101010101" pitchFamily="49" charset="-122"/>
                <a:ea typeface="黑体" panose="02010609060101010101" pitchFamily="49" charset="-122"/>
              </a:rPr>
              <a:t>基本情况：</a:t>
            </a:r>
            <a:endParaRPr lang="en-US" altLang="zh-CN" sz="2000" b="1" dirty="0">
              <a:solidFill>
                <a:srgbClr val="0000FF"/>
              </a:solidFill>
              <a:latin typeface="黑体" panose="02010609060101010101" pitchFamily="49" charset="-122"/>
              <a:ea typeface="黑体" panose="02010609060101010101" pitchFamily="49" charset="-122"/>
            </a:endParaRPr>
          </a:p>
          <a:p>
            <a:pPr>
              <a:lnSpc>
                <a:spcPct val="125000"/>
              </a:lnSpc>
            </a:pPr>
            <a:r>
              <a:rPr lang="zh-CN" altLang="en-US" sz="1600" dirty="0">
                <a:latin typeface="黑体" panose="02010609060101010101" pitchFamily="49" charset="-122"/>
                <a:ea typeface="黑体" panose="02010609060101010101" pitchFamily="49" charset="-122"/>
              </a:rPr>
              <a:t>姓名：</a:t>
            </a:r>
            <a:endParaRPr lang="en-US" altLang="zh-CN" sz="1600" dirty="0">
              <a:latin typeface="黑体" panose="02010609060101010101" pitchFamily="49" charset="-122"/>
              <a:ea typeface="黑体" panose="02010609060101010101" pitchFamily="49" charset="-122"/>
            </a:endParaRPr>
          </a:p>
          <a:p>
            <a:pPr>
              <a:lnSpc>
                <a:spcPct val="125000"/>
              </a:lnSpc>
            </a:pPr>
            <a:r>
              <a:rPr lang="zh-CN" altLang="en-US" sz="1600" dirty="0">
                <a:latin typeface="黑体" panose="02010609060101010101" pitchFamily="49" charset="-122"/>
                <a:ea typeface="黑体" panose="02010609060101010101" pitchFamily="49" charset="-122"/>
              </a:rPr>
              <a:t>性别：</a:t>
            </a:r>
            <a:endParaRPr lang="en-US" altLang="zh-CN" sz="1600" dirty="0">
              <a:latin typeface="黑体" panose="02010609060101010101" pitchFamily="49" charset="-122"/>
              <a:ea typeface="黑体" panose="02010609060101010101" pitchFamily="49" charset="-122"/>
            </a:endParaRPr>
          </a:p>
          <a:p>
            <a:pPr>
              <a:lnSpc>
                <a:spcPct val="125000"/>
              </a:lnSpc>
            </a:pPr>
            <a:r>
              <a:rPr lang="zh-CN" altLang="en-US" sz="1600" dirty="0">
                <a:latin typeface="黑体" panose="02010609060101010101" pitchFamily="49" charset="-122"/>
                <a:ea typeface="黑体" panose="02010609060101010101" pitchFamily="49" charset="-122"/>
              </a:rPr>
              <a:t>学号：</a:t>
            </a:r>
            <a:endParaRPr lang="en-US" altLang="zh-CN" sz="1600" dirty="0">
              <a:latin typeface="黑体" panose="02010609060101010101" pitchFamily="49" charset="-122"/>
              <a:ea typeface="黑体" panose="02010609060101010101" pitchFamily="49" charset="-122"/>
            </a:endParaRPr>
          </a:p>
          <a:p>
            <a:pPr>
              <a:lnSpc>
                <a:spcPct val="125000"/>
              </a:lnSpc>
            </a:pPr>
            <a:r>
              <a:rPr lang="zh-CN" altLang="en-US" sz="1600" dirty="0">
                <a:latin typeface="黑体" panose="02010609060101010101" pitchFamily="49" charset="-122"/>
                <a:ea typeface="黑体" panose="02010609060101010101" pitchFamily="49" charset="-122"/>
              </a:rPr>
              <a:t>入学时间：</a:t>
            </a:r>
            <a:r>
              <a:rPr lang="en-US" altLang="zh-CN" sz="1600" dirty="0">
                <a:latin typeface="黑体" panose="02010609060101010101" pitchFamily="49" charset="-122"/>
                <a:ea typeface="黑体" panose="02010609060101010101" pitchFamily="49" charset="-122"/>
              </a:rPr>
              <a:t>          </a:t>
            </a:r>
          </a:p>
          <a:p>
            <a:pPr>
              <a:lnSpc>
                <a:spcPct val="125000"/>
              </a:lnSpc>
            </a:pPr>
            <a:r>
              <a:rPr lang="zh-CN" altLang="en-US" sz="1600" dirty="0">
                <a:latin typeface="黑体" panose="02010609060101010101" pitchFamily="49" charset="-122"/>
                <a:ea typeface="黑体" panose="02010609060101010101" pitchFamily="49" charset="-122"/>
              </a:rPr>
              <a:t>学生类别：</a:t>
            </a:r>
            <a:endParaRPr lang="en-US" altLang="zh-CN" sz="1600" dirty="0">
              <a:latin typeface="黑体" panose="02010609060101010101" pitchFamily="49" charset="-122"/>
              <a:ea typeface="黑体" panose="02010609060101010101" pitchFamily="49" charset="-122"/>
            </a:endParaRPr>
          </a:p>
          <a:p>
            <a:pPr>
              <a:lnSpc>
                <a:spcPct val="125000"/>
              </a:lnSpc>
            </a:pPr>
            <a:r>
              <a:rPr lang="zh-CN" altLang="en-US" sz="1600" dirty="0">
                <a:latin typeface="黑体" panose="02010609060101010101" pitchFamily="49" charset="-122"/>
                <a:ea typeface="黑体" panose="02010609060101010101" pitchFamily="49" charset="-122"/>
              </a:rPr>
              <a:t>专业：</a:t>
            </a:r>
            <a:endParaRPr lang="en-US" altLang="zh-CN" sz="1600" dirty="0">
              <a:latin typeface="黑体" panose="02010609060101010101" pitchFamily="49" charset="-122"/>
              <a:ea typeface="黑体" panose="02010609060101010101" pitchFamily="49" charset="-122"/>
            </a:endParaRPr>
          </a:p>
          <a:p>
            <a:pPr>
              <a:lnSpc>
                <a:spcPct val="125000"/>
              </a:lnSpc>
            </a:pPr>
            <a:r>
              <a:rPr lang="zh-CN" altLang="en-US" sz="1600" dirty="0">
                <a:latin typeface="黑体" panose="02010609060101010101" pitchFamily="49" charset="-122"/>
                <a:ea typeface="黑体" panose="02010609060101010101" pitchFamily="49" charset="-122"/>
              </a:rPr>
              <a:t>导师</a:t>
            </a:r>
            <a:endParaRPr lang="en-US" altLang="zh-CN" sz="1600" dirty="0">
              <a:latin typeface="黑体" panose="02010609060101010101" pitchFamily="49" charset="-122"/>
              <a:ea typeface="黑体" panose="02010609060101010101" pitchFamily="49" charset="-122"/>
            </a:endParaRPr>
          </a:p>
          <a:p>
            <a:pPr>
              <a:lnSpc>
                <a:spcPct val="125000"/>
              </a:lnSpc>
            </a:pPr>
            <a:r>
              <a:rPr lang="zh-CN" altLang="en-US" sz="1600" dirty="0">
                <a:latin typeface="黑体" panose="02010609060101010101" pitchFamily="49" charset="-122"/>
                <a:ea typeface="黑体" panose="02010609060101010101" pitchFamily="49" charset="-122"/>
              </a:rPr>
              <a:t>院系：</a:t>
            </a:r>
          </a:p>
        </p:txBody>
      </p:sp>
      <p:sp>
        <p:nvSpPr>
          <p:cNvPr id="10" name="矩形 9"/>
          <p:cNvSpPr/>
          <p:nvPr/>
        </p:nvSpPr>
        <p:spPr>
          <a:xfrm>
            <a:off x="3086657" y="837674"/>
            <a:ext cx="4618583" cy="1400383"/>
          </a:xfrm>
          <a:prstGeom prst="rect">
            <a:avLst/>
          </a:prstGeom>
        </p:spPr>
        <p:txBody>
          <a:bodyPr wrap="square">
            <a:spAutoFit/>
          </a:bodyPr>
          <a:lstStyle/>
          <a:p>
            <a:pPr>
              <a:lnSpc>
                <a:spcPct val="125000"/>
              </a:lnSpc>
            </a:pPr>
            <a:r>
              <a:rPr lang="zh-CN" altLang="en-US" sz="2000" b="1" dirty="0">
                <a:solidFill>
                  <a:srgbClr val="0000FF"/>
                </a:solidFill>
                <a:latin typeface="黑体" panose="02010609060101010101" pitchFamily="49" charset="-122"/>
                <a:ea typeface="黑体" panose="02010609060101010101" pitchFamily="49" charset="-122"/>
              </a:rPr>
              <a:t>学习情况：</a:t>
            </a:r>
            <a:endParaRPr lang="en-US" altLang="zh-CN" sz="2000" b="1" dirty="0">
              <a:solidFill>
                <a:srgbClr val="0000FF"/>
              </a:solidFill>
              <a:latin typeface="黑体" panose="02010609060101010101" pitchFamily="49" charset="-122"/>
              <a:ea typeface="黑体" panose="02010609060101010101" pitchFamily="49" charset="-122"/>
            </a:endParaRPr>
          </a:p>
          <a:p>
            <a:pPr>
              <a:lnSpc>
                <a:spcPct val="125000"/>
              </a:lnSpc>
            </a:pPr>
            <a:r>
              <a:rPr lang="zh-CN" altLang="en-US" sz="1600" dirty="0">
                <a:latin typeface="黑体" panose="02010609060101010101" pitchFamily="49" charset="-122"/>
                <a:ea typeface="黑体" panose="02010609060101010101" pitchFamily="49" charset="-122"/>
              </a:rPr>
              <a:t>已修满规定学分及完成培养环节的各项要求</a:t>
            </a:r>
            <a:endParaRPr lang="en-US" altLang="zh-CN" sz="1600" dirty="0">
              <a:latin typeface="黑体" panose="02010609060101010101" pitchFamily="49" charset="-122"/>
              <a:ea typeface="黑体" panose="02010609060101010101" pitchFamily="49" charset="-122"/>
            </a:endParaRPr>
          </a:p>
          <a:p>
            <a:pPr>
              <a:lnSpc>
                <a:spcPct val="125000"/>
              </a:lnSpc>
            </a:pPr>
            <a:r>
              <a:rPr lang="zh-CN" altLang="en-US" sz="1600" dirty="0">
                <a:latin typeface="黑体" panose="02010609060101010101" pitchFamily="49" charset="-122"/>
                <a:ea typeface="黑体" panose="02010609060101010101" pitchFamily="49" charset="-122"/>
              </a:rPr>
              <a:t>开题时间：</a:t>
            </a:r>
            <a:r>
              <a:rPr lang="en-US" altLang="zh-CN" sz="1600" dirty="0">
                <a:solidFill>
                  <a:srgbClr val="CC00CC"/>
                </a:solidFill>
                <a:latin typeface="黑体" panose="02010609060101010101" pitchFamily="49" charset="-122"/>
                <a:ea typeface="黑体" panose="02010609060101010101" pitchFamily="49" charset="-122"/>
              </a:rPr>
              <a:t> </a:t>
            </a:r>
          </a:p>
          <a:p>
            <a:pPr>
              <a:lnSpc>
                <a:spcPct val="125000"/>
              </a:lnSpc>
            </a:pPr>
            <a:r>
              <a:rPr lang="zh-CN" altLang="en-US" sz="1600" dirty="0">
                <a:latin typeface="黑体" panose="02010609060101010101" pitchFamily="49" charset="-122"/>
                <a:ea typeface="黑体" panose="02010609060101010101" pitchFamily="49" charset="-122"/>
              </a:rPr>
              <a:t>答辩时间：</a:t>
            </a:r>
            <a:r>
              <a:rPr lang="en-US" altLang="zh-CN" sz="1600" dirty="0">
                <a:solidFill>
                  <a:srgbClr val="CC00CC"/>
                </a:solidFill>
                <a:latin typeface="黑体" panose="02010609060101010101" pitchFamily="49" charset="-122"/>
                <a:ea typeface="黑体" panose="02010609060101010101" pitchFamily="49" charset="-122"/>
              </a:rPr>
              <a:t>         </a:t>
            </a:r>
            <a:r>
              <a:rPr lang="zh-CN" altLang="en-US" sz="1600" dirty="0">
                <a:latin typeface="黑体" panose="02010609060101010101" pitchFamily="49" charset="-122"/>
                <a:ea typeface="黑体" panose="02010609060101010101" pitchFamily="49" charset="-122"/>
              </a:rPr>
              <a:t>答辩成绩：</a:t>
            </a:r>
            <a:endParaRPr lang="en-US" altLang="zh-CN" sz="1600" dirty="0">
              <a:solidFill>
                <a:srgbClr val="CC00CC"/>
              </a:solidFill>
              <a:latin typeface="黑体" panose="02010609060101010101" pitchFamily="49" charset="-122"/>
              <a:ea typeface="黑体" panose="02010609060101010101" pitchFamily="49" charset="-122"/>
            </a:endParaRPr>
          </a:p>
        </p:txBody>
      </p:sp>
      <p:sp>
        <p:nvSpPr>
          <p:cNvPr id="11" name="文本框 10"/>
          <p:cNvSpPr txBox="1"/>
          <p:nvPr/>
        </p:nvSpPr>
        <p:spPr>
          <a:xfrm>
            <a:off x="3086657" y="2299612"/>
            <a:ext cx="6172890" cy="1477328"/>
          </a:xfrm>
          <a:prstGeom prst="rect">
            <a:avLst/>
          </a:prstGeom>
          <a:noFill/>
        </p:spPr>
        <p:txBody>
          <a:bodyPr wrap="square" rtlCol="0">
            <a:spAutoFit/>
          </a:bodyPr>
          <a:lstStyle/>
          <a:p>
            <a:pPr>
              <a:lnSpc>
                <a:spcPct val="150000"/>
              </a:lnSpc>
            </a:pPr>
            <a:r>
              <a:rPr lang="zh-CN" altLang="en-US" sz="2000" b="1" dirty="0">
                <a:solidFill>
                  <a:srgbClr val="0000FF"/>
                </a:solidFill>
                <a:latin typeface="黑体" panose="02010609060101010101" pitchFamily="49" charset="-122"/>
                <a:ea typeface="黑体" panose="02010609060101010101" pitchFamily="49" charset="-122"/>
              </a:rPr>
              <a:t>学位论文情况：</a:t>
            </a:r>
            <a:endParaRPr lang="en-US" altLang="zh-CN" sz="2000" b="1" dirty="0">
              <a:solidFill>
                <a:srgbClr val="0000FF"/>
              </a:solidFill>
              <a:latin typeface="黑体" panose="02010609060101010101" pitchFamily="49" charset="-122"/>
              <a:ea typeface="黑体" panose="02010609060101010101" pitchFamily="49" charset="-122"/>
            </a:endParaRPr>
          </a:p>
          <a:p>
            <a:pPr>
              <a:lnSpc>
                <a:spcPct val="125000"/>
              </a:lnSpc>
            </a:pPr>
            <a:r>
              <a:rPr lang="zh-CN" altLang="en-US" sz="1600" dirty="0">
                <a:latin typeface="黑体" panose="02010609060101010101" pitchFamily="49" charset="-122"/>
                <a:ea typeface="黑体" panose="02010609060101010101" pitchFamily="49" charset="-122"/>
              </a:rPr>
              <a:t>题目：</a:t>
            </a:r>
            <a:endParaRPr lang="en-US" altLang="zh-CN" sz="1600" dirty="0">
              <a:latin typeface="黑体" panose="02010609060101010101" pitchFamily="49" charset="-122"/>
              <a:ea typeface="黑体" panose="02010609060101010101" pitchFamily="49" charset="-122"/>
            </a:endParaRPr>
          </a:p>
          <a:p>
            <a:pPr>
              <a:lnSpc>
                <a:spcPct val="125000"/>
              </a:lnSpc>
            </a:pPr>
            <a:r>
              <a:rPr lang="zh-CN" altLang="en-US" sz="1600" dirty="0">
                <a:latin typeface="黑体" panose="02010609060101010101" pitchFamily="49" charset="-122"/>
                <a:ea typeface="黑体" panose="02010609060101010101" pitchFamily="49" charset="-122"/>
              </a:rPr>
              <a:t>关键词：</a:t>
            </a:r>
            <a:endParaRPr lang="en-US" altLang="zh-CN" sz="1600" dirty="0">
              <a:latin typeface="黑体" panose="02010609060101010101" pitchFamily="49" charset="-122"/>
              <a:ea typeface="黑体" panose="02010609060101010101" pitchFamily="49" charset="-122"/>
            </a:endParaRPr>
          </a:p>
          <a:p>
            <a:pPr>
              <a:lnSpc>
                <a:spcPct val="125000"/>
              </a:lnSpc>
            </a:pPr>
            <a:r>
              <a:rPr lang="zh-CN" altLang="en-US" sz="1600" dirty="0">
                <a:solidFill>
                  <a:srgbClr val="FF0000"/>
                </a:solidFill>
                <a:latin typeface="黑体" panose="02010609060101010101" pitchFamily="49" charset="-122"/>
                <a:ea typeface="黑体" panose="02010609060101010101" pitchFamily="49" charset="-122"/>
              </a:rPr>
              <a:t>论文评审成绩：</a:t>
            </a:r>
            <a:endParaRPr lang="en-US" altLang="zh-CN" sz="1600" dirty="0">
              <a:solidFill>
                <a:srgbClr val="0000CC"/>
              </a:solidFill>
              <a:latin typeface="黑体" panose="02010609060101010101" pitchFamily="49" charset="-122"/>
              <a:ea typeface="黑体" panose="02010609060101010101" pitchFamily="49" charset="-122"/>
            </a:endParaRPr>
          </a:p>
        </p:txBody>
      </p:sp>
      <p:sp>
        <p:nvSpPr>
          <p:cNvPr id="6" name="文本框 5"/>
          <p:cNvSpPr txBox="1"/>
          <p:nvPr/>
        </p:nvSpPr>
        <p:spPr>
          <a:xfrm>
            <a:off x="123546" y="3776940"/>
            <a:ext cx="9020454" cy="1862048"/>
          </a:xfrm>
          <a:prstGeom prst="rect">
            <a:avLst/>
          </a:prstGeom>
          <a:noFill/>
        </p:spPr>
        <p:txBody>
          <a:bodyPr wrap="square" rtlCol="0">
            <a:spAutoFit/>
          </a:bodyPr>
          <a:lstStyle/>
          <a:p>
            <a:pPr>
              <a:lnSpc>
                <a:spcPct val="125000"/>
              </a:lnSpc>
            </a:pPr>
            <a:r>
              <a:rPr lang="zh-CN" altLang="en-US" sz="2000" b="1" dirty="0">
                <a:solidFill>
                  <a:srgbClr val="0000FF"/>
                </a:solidFill>
                <a:latin typeface="黑体" panose="02010609060101010101" pitchFamily="49" charset="-122"/>
                <a:ea typeface="黑体" panose="02010609060101010101" pitchFamily="49" charset="-122"/>
              </a:rPr>
              <a:t>科研成果情况</a:t>
            </a:r>
            <a:r>
              <a:rPr lang="zh-CN" altLang="en-US" b="1" dirty="0">
                <a:solidFill>
                  <a:srgbClr val="0000FF"/>
                </a:solidFill>
                <a:latin typeface="黑体" panose="02010609060101010101" pitchFamily="49" charset="-122"/>
                <a:ea typeface="黑体" panose="02010609060101010101" pitchFamily="49" charset="-122"/>
              </a:rPr>
              <a:t>（填写系统中登记的用于申请学位的成果信息）</a:t>
            </a:r>
            <a:r>
              <a:rPr lang="en-US" altLang="zh-CN" b="1" kern="0" dirty="0">
                <a:solidFill>
                  <a:srgbClr val="000000"/>
                </a:solidFill>
                <a:latin typeface="宋体" panose="02010600030101010101" pitchFamily="2" charset="-122"/>
                <a:ea typeface="黑体" panose="02010609060101010101" pitchFamily="49" charset="-122"/>
              </a:rPr>
              <a:t>    </a:t>
            </a:r>
            <a:endParaRPr lang="en-US" altLang="zh-CN" sz="1600" dirty="0">
              <a:latin typeface="黑体" panose="02010609060101010101" pitchFamily="49" charset="-122"/>
              <a:ea typeface="黑体" panose="02010609060101010101" pitchFamily="49" charset="-122"/>
            </a:endParaRPr>
          </a:p>
          <a:p>
            <a:pPr>
              <a:lnSpc>
                <a:spcPct val="125000"/>
              </a:lnSpc>
            </a:pPr>
            <a:r>
              <a:rPr lang="zh-CN" altLang="en-US" sz="1200" dirty="0">
                <a:ea typeface="黑体" panose="02010609060101010101" pitchFamily="49" charset="-122"/>
              </a:rPr>
              <a:t>论文：列明题目、期刊名称、发表年月、检索情况、影响因子和分区等</a:t>
            </a:r>
            <a:endParaRPr lang="en-US" altLang="zh-CN" sz="1200" dirty="0">
              <a:ea typeface="黑体" panose="02010609060101010101" pitchFamily="49" charset="-122"/>
            </a:endParaRPr>
          </a:p>
          <a:p>
            <a:pPr>
              <a:lnSpc>
                <a:spcPct val="125000"/>
              </a:lnSpc>
            </a:pPr>
            <a:r>
              <a:rPr lang="zh-CN" altLang="en-US" sz="1200" dirty="0">
                <a:ea typeface="黑体" panose="02010609060101010101" pitchFamily="49" charset="-122"/>
              </a:rPr>
              <a:t>著作：列明著作名称、出版年月等</a:t>
            </a:r>
            <a:endParaRPr lang="en-US" altLang="zh-CN" sz="1200" dirty="0">
              <a:ea typeface="黑体" panose="02010609060101010101" pitchFamily="49" charset="-122"/>
            </a:endParaRPr>
          </a:p>
          <a:p>
            <a:pPr>
              <a:lnSpc>
                <a:spcPct val="125000"/>
              </a:lnSpc>
            </a:pPr>
            <a:r>
              <a:rPr lang="zh-CN" altLang="en-US" sz="1200" dirty="0">
                <a:ea typeface="黑体" panose="02010609060101010101" pitchFamily="49" charset="-122"/>
              </a:rPr>
              <a:t>获奖：列明成果名称、完成或获奖日期、颁奖单位</a:t>
            </a:r>
            <a:r>
              <a:rPr lang="en-US" altLang="zh-CN" sz="1200" dirty="0">
                <a:ea typeface="黑体" panose="02010609060101010101" pitchFamily="49" charset="-122"/>
              </a:rPr>
              <a:t>/</a:t>
            </a:r>
            <a:r>
              <a:rPr lang="zh-CN" altLang="en-US" sz="1200" dirty="0">
                <a:ea typeface="黑体" panose="02010609060101010101" pitchFamily="49" charset="-122"/>
              </a:rPr>
              <a:t>成果级别和等级及排名情况等</a:t>
            </a:r>
            <a:endParaRPr lang="en-US" altLang="zh-CN" sz="1200" dirty="0">
              <a:ea typeface="黑体" panose="02010609060101010101" pitchFamily="49" charset="-122"/>
            </a:endParaRPr>
          </a:p>
          <a:p>
            <a:pPr>
              <a:lnSpc>
                <a:spcPct val="125000"/>
              </a:lnSpc>
            </a:pPr>
            <a:r>
              <a:rPr lang="zh-CN" altLang="en-US" sz="1200" dirty="0">
                <a:ea typeface="黑体" panose="02010609060101010101" pitchFamily="49" charset="-122"/>
              </a:rPr>
              <a:t>专利：列明专利名称、授权公告日</a:t>
            </a:r>
            <a:r>
              <a:rPr lang="en-US" altLang="zh-CN" sz="1200" dirty="0">
                <a:ea typeface="黑体" panose="02010609060101010101" pitchFamily="49" charset="-122"/>
              </a:rPr>
              <a:t>/</a:t>
            </a:r>
            <a:r>
              <a:rPr lang="zh-CN" altLang="en-US" sz="1200" dirty="0">
                <a:ea typeface="黑体" panose="02010609060101010101" pitchFamily="49" charset="-122"/>
              </a:rPr>
              <a:t>授权状态、学校所属第几单位等</a:t>
            </a:r>
            <a:endParaRPr lang="en-US" altLang="zh-CN" sz="1200" dirty="0">
              <a:ea typeface="黑体" panose="02010609060101010101" pitchFamily="49" charset="-122"/>
            </a:endParaRPr>
          </a:p>
          <a:p>
            <a:pPr>
              <a:lnSpc>
                <a:spcPct val="125000"/>
              </a:lnSpc>
            </a:pPr>
            <a:endParaRPr lang="en-US" altLang="zh-CN" sz="1200" dirty="0">
              <a:ea typeface="黑体" panose="02010609060101010101" pitchFamily="49" charset="-122"/>
            </a:endParaRPr>
          </a:p>
          <a:p>
            <a:pPr>
              <a:lnSpc>
                <a:spcPct val="125000"/>
              </a:lnSpc>
            </a:pPr>
            <a:r>
              <a:rPr lang="zh-CN" altLang="en-US" sz="1200" dirty="0">
                <a:ea typeface="黑体" panose="02010609060101010101" pitchFamily="49" charset="-122"/>
              </a:rPr>
              <a:t>非排名第一请标注，未标注默认排名第一</a:t>
            </a:r>
            <a:endParaRPr lang="zh-CN" altLang="zh-CN" sz="1200" dirty="0">
              <a:ea typeface="黑体" panose="02010609060101010101" pitchFamily="49"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6"/>
          <p:cNvSpPr txBox="1"/>
          <p:nvPr/>
        </p:nvSpPr>
        <p:spPr>
          <a:xfrm>
            <a:off x="0" y="204470"/>
            <a:ext cx="9144000" cy="633730"/>
          </a:xfrm>
          <a:prstGeom prst="rect">
            <a:avLst/>
          </a:prstGeom>
        </p:spPr>
        <p:txBody>
          <a:bodyPr anchor="ctr"/>
          <a:lstStyle>
            <a:lvl1pPr marL="0" indent="88900" algn="l" defTabSz="685800" rtl="0" eaLnBrk="1" latinLnBrk="0" hangingPunct="1">
              <a:lnSpc>
                <a:spcPct val="90000"/>
              </a:lnSpc>
              <a:spcBef>
                <a:spcPct val="0"/>
              </a:spcBef>
              <a:buNone/>
              <a:defRPr sz="4000" b="1" kern="1200">
                <a:gradFill>
                  <a:gsLst>
                    <a:gs pos="0">
                      <a:schemeClr val="accent6">
                        <a:lumMod val="50000"/>
                      </a:schemeClr>
                    </a:gs>
                    <a:gs pos="100000">
                      <a:schemeClr val="accent6">
                        <a:lumMod val="50000"/>
                      </a:schemeClr>
                    </a:gs>
                  </a:gsLst>
                  <a:lin ang="5400000" scaled="1"/>
                </a:gradFill>
                <a:latin typeface="微软雅黑" panose="020B0503020204020204" pitchFamily="34" charset="-122"/>
                <a:ea typeface="微软雅黑" panose="020B0503020204020204" pitchFamily="34" charset="-122"/>
                <a:cs typeface="+mj-cs"/>
              </a:defRPr>
            </a:lvl1pPr>
          </a:lstStyle>
          <a:p>
            <a:r>
              <a:rPr lang="en-US" altLang="zh-CN" sz="3200" dirty="0">
                <a:solidFill>
                  <a:srgbClr val="FF0000"/>
                </a:solidFill>
              </a:rPr>
              <a:t>XXX</a:t>
            </a:r>
            <a:r>
              <a:rPr lang="zh-CN" altLang="en-US" sz="3200" dirty="0"/>
              <a:t>盲审</a:t>
            </a:r>
            <a:r>
              <a:rPr lang="zh-CN" altLang="en-US" sz="3200" dirty="0">
                <a:sym typeface="+mn-ea"/>
              </a:rPr>
              <a:t>情况简介</a:t>
            </a:r>
          </a:p>
        </p:txBody>
      </p:sp>
      <p:sp>
        <p:nvSpPr>
          <p:cNvPr id="3" name="文本框 2"/>
          <p:cNvSpPr txBox="1"/>
          <p:nvPr/>
        </p:nvSpPr>
        <p:spPr>
          <a:xfrm>
            <a:off x="667264" y="1927654"/>
            <a:ext cx="8097795" cy="923330"/>
          </a:xfrm>
          <a:prstGeom prst="rect">
            <a:avLst/>
          </a:prstGeom>
          <a:noFill/>
        </p:spPr>
        <p:txBody>
          <a:bodyPr wrap="square" rtlCol="0">
            <a:spAutoFit/>
          </a:bodyPr>
          <a:lstStyle/>
          <a:p>
            <a:r>
              <a:rPr lang="zh-CN" altLang="en-US" dirty="0"/>
              <a:t>本页请粘贴具有代表性的盲审意见截图并简要总结每一次盲审专家指出的主要不足之处，同时说明如何进行了全面、有针对性的修改，可以保证不会出现抽检不合格情况。</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6"/>
          <p:cNvSpPr txBox="1"/>
          <p:nvPr/>
        </p:nvSpPr>
        <p:spPr>
          <a:xfrm>
            <a:off x="0" y="204470"/>
            <a:ext cx="9144000" cy="633730"/>
          </a:xfrm>
          <a:prstGeom prst="rect">
            <a:avLst/>
          </a:prstGeom>
        </p:spPr>
        <p:txBody>
          <a:bodyPr anchor="ctr"/>
          <a:lstStyle>
            <a:lvl1pPr marL="0" indent="88900" algn="l" defTabSz="685800" rtl="0" eaLnBrk="1" latinLnBrk="0" hangingPunct="1">
              <a:lnSpc>
                <a:spcPct val="90000"/>
              </a:lnSpc>
              <a:spcBef>
                <a:spcPct val="0"/>
              </a:spcBef>
              <a:buNone/>
              <a:defRPr sz="4000" b="1" kern="1200">
                <a:gradFill>
                  <a:gsLst>
                    <a:gs pos="0">
                      <a:schemeClr val="accent6">
                        <a:lumMod val="50000"/>
                      </a:schemeClr>
                    </a:gs>
                    <a:gs pos="100000">
                      <a:schemeClr val="accent6">
                        <a:lumMod val="50000"/>
                      </a:schemeClr>
                    </a:gs>
                  </a:gsLst>
                  <a:lin ang="5400000" scaled="1"/>
                </a:gradFill>
                <a:latin typeface="微软雅黑" panose="020B0503020204020204" pitchFamily="34" charset="-122"/>
                <a:ea typeface="微软雅黑" panose="020B0503020204020204" pitchFamily="34" charset="-122"/>
                <a:cs typeface="+mj-cs"/>
              </a:defRPr>
            </a:lvl1pPr>
          </a:lstStyle>
          <a:p>
            <a:r>
              <a:rPr lang="en-US" altLang="zh-CN" sz="3200" dirty="0">
                <a:solidFill>
                  <a:srgbClr val="FF0000"/>
                </a:solidFill>
              </a:rPr>
              <a:t>XXX</a:t>
            </a:r>
            <a:r>
              <a:rPr lang="zh-CN" altLang="en-US" sz="3200" dirty="0"/>
              <a:t>答辩</a:t>
            </a:r>
            <a:r>
              <a:rPr lang="zh-CN" altLang="en-US" sz="3200" dirty="0">
                <a:sym typeface="+mn-ea"/>
              </a:rPr>
              <a:t>情况简介</a:t>
            </a:r>
          </a:p>
        </p:txBody>
      </p:sp>
      <p:sp>
        <p:nvSpPr>
          <p:cNvPr id="3" name="文本框 2"/>
          <p:cNvSpPr txBox="1"/>
          <p:nvPr/>
        </p:nvSpPr>
        <p:spPr>
          <a:xfrm>
            <a:off x="708454" y="1318054"/>
            <a:ext cx="7727092" cy="369332"/>
          </a:xfrm>
          <a:prstGeom prst="rect">
            <a:avLst/>
          </a:prstGeom>
          <a:noFill/>
        </p:spPr>
        <p:txBody>
          <a:bodyPr wrap="square" rtlCol="0">
            <a:spAutoFit/>
          </a:bodyPr>
          <a:lstStyle/>
          <a:p>
            <a:r>
              <a:rPr lang="zh-CN" altLang="en-US" dirty="0"/>
              <a:t>本页请粘贴答辩决议表截图</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5757" y="1861834"/>
            <a:ext cx="8712485" cy="743986"/>
          </a:xfrm>
          <a:prstGeom prst="rect">
            <a:avLst/>
          </a:prstGeom>
        </p:spPr>
        <p:txBody>
          <a:bodyPr wrap="square">
            <a:spAutoFit/>
          </a:bodyPr>
          <a:lstStyle/>
          <a:p>
            <a:pPr algn="ctr">
              <a:lnSpc>
                <a:spcPct val="150000"/>
              </a:lnSpc>
            </a:pPr>
            <a:r>
              <a:rPr lang="zh-CN" altLang="en-US" sz="32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提前答辩</a:t>
            </a:r>
            <a:endParaRPr lang="en-US" altLang="zh-CN" sz="36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6"/>
          <p:cNvSpPr txBox="1"/>
          <p:nvPr/>
        </p:nvSpPr>
        <p:spPr>
          <a:xfrm>
            <a:off x="0" y="204470"/>
            <a:ext cx="9144000" cy="633730"/>
          </a:xfrm>
          <a:prstGeom prst="rect">
            <a:avLst/>
          </a:prstGeom>
        </p:spPr>
        <p:txBody>
          <a:bodyPr anchor="ctr"/>
          <a:lstStyle>
            <a:lvl1pPr marL="0" indent="88900" algn="l" defTabSz="685800" rtl="0" eaLnBrk="1" latinLnBrk="0" hangingPunct="1">
              <a:lnSpc>
                <a:spcPct val="90000"/>
              </a:lnSpc>
              <a:spcBef>
                <a:spcPct val="0"/>
              </a:spcBef>
              <a:buNone/>
              <a:defRPr sz="4000" b="1" kern="1200">
                <a:gradFill>
                  <a:gsLst>
                    <a:gs pos="0">
                      <a:schemeClr val="accent6">
                        <a:lumMod val="50000"/>
                      </a:schemeClr>
                    </a:gs>
                    <a:gs pos="100000">
                      <a:schemeClr val="accent6">
                        <a:lumMod val="50000"/>
                      </a:schemeClr>
                    </a:gs>
                  </a:gsLst>
                  <a:lin ang="5400000" scaled="1"/>
                </a:gradFill>
                <a:latin typeface="微软雅黑" panose="020B0503020204020204" pitchFamily="34" charset="-122"/>
                <a:ea typeface="微软雅黑" panose="020B0503020204020204" pitchFamily="34" charset="-122"/>
                <a:cs typeface="+mj-cs"/>
              </a:defRPr>
            </a:lvl1pPr>
          </a:lstStyle>
          <a:p>
            <a:r>
              <a:rPr lang="en-US" altLang="zh-CN" sz="3200" dirty="0">
                <a:solidFill>
                  <a:srgbClr val="FF0000"/>
                </a:solidFill>
              </a:rPr>
              <a:t>XXX</a:t>
            </a:r>
            <a:r>
              <a:rPr lang="zh-CN" altLang="en-US" sz="3200" dirty="0">
                <a:sym typeface="+mn-ea"/>
              </a:rPr>
              <a:t>情况简介</a:t>
            </a:r>
          </a:p>
        </p:txBody>
      </p:sp>
      <p:sp>
        <p:nvSpPr>
          <p:cNvPr id="9" name="文本框 8"/>
          <p:cNvSpPr txBox="1"/>
          <p:nvPr/>
        </p:nvSpPr>
        <p:spPr>
          <a:xfrm>
            <a:off x="123546" y="837674"/>
            <a:ext cx="2839565" cy="2939266"/>
          </a:xfrm>
          <a:prstGeom prst="rect">
            <a:avLst/>
          </a:prstGeom>
          <a:noFill/>
        </p:spPr>
        <p:txBody>
          <a:bodyPr wrap="square" rtlCol="0">
            <a:spAutoFit/>
          </a:bodyPr>
          <a:lstStyle/>
          <a:p>
            <a:pPr>
              <a:lnSpc>
                <a:spcPct val="125000"/>
              </a:lnSpc>
            </a:pPr>
            <a:r>
              <a:rPr lang="zh-CN" altLang="en-US" sz="2000" b="1" dirty="0">
                <a:solidFill>
                  <a:srgbClr val="0000FF"/>
                </a:solidFill>
                <a:latin typeface="黑体" panose="02010609060101010101" pitchFamily="49" charset="-122"/>
                <a:ea typeface="黑体" panose="02010609060101010101" pitchFamily="49" charset="-122"/>
              </a:rPr>
              <a:t>基本情况：</a:t>
            </a:r>
            <a:endParaRPr lang="en-US" altLang="zh-CN" sz="2000" b="1" dirty="0">
              <a:solidFill>
                <a:srgbClr val="0000FF"/>
              </a:solidFill>
              <a:latin typeface="黑体" panose="02010609060101010101" pitchFamily="49" charset="-122"/>
              <a:ea typeface="黑体" panose="02010609060101010101" pitchFamily="49" charset="-122"/>
            </a:endParaRPr>
          </a:p>
          <a:p>
            <a:pPr>
              <a:lnSpc>
                <a:spcPct val="125000"/>
              </a:lnSpc>
            </a:pPr>
            <a:r>
              <a:rPr lang="zh-CN" altLang="en-US" sz="1600" dirty="0">
                <a:latin typeface="黑体" panose="02010609060101010101" pitchFamily="49" charset="-122"/>
                <a:ea typeface="黑体" panose="02010609060101010101" pitchFamily="49" charset="-122"/>
              </a:rPr>
              <a:t>姓名：</a:t>
            </a:r>
            <a:endParaRPr lang="en-US" altLang="zh-CN" sz="1600" dirty="0">
              <a:latin typeface="黑体" panose="02010609060101010101" pitchFamily="49" charset="-122"/>
              <a:ea typeface="黑体" panose="02010609060101010101" pitchFamily="49" charset="-122"/>
            </a:endParaRPr>
          </a:p>
          <a:p>
            <a:pPr>
              <a:lnSpc>
                <a:spcPct val="125000"/>
              </a:lnSpc>
            </a:pPr>
            <a:r>
              <a:rPr lang="zh-CN" altLang="en-US" sz="1600" dirty="0">
                <a:latin typeface="黑体" panose="02010609060101010101" pitchFamily="49" charset="-122"/>
                <a:ea typeface="黑体" panose="02010609060101010101" pitchFamily="49" charset="-122"/>
              </a:rPr>
              <a:t>性别：</a:t>
            </a:r>
            <a:endParaRPr lang="en-US" altLang="zh-CN" sz="1600" dirty="0">
              <a:latin typeface="黑体" panose="02010609060101010101" pitchFamily="49" charset="-122"/>
              <a:ea typeface="黑体" panose="02010609060101010101" pitchFamily="49" charset="-122"/>
            </a:endParaRPr>
          </a:p>
          <a:p>
            <a:pPr>
              <a:lnSpc>
                <a:spcPct val="125000"/>
              </a:lnSpc>
            </a:pPr>
            <a:r>
              <a:rPr lang="zh-CN" altLang="en-US" sz="1600" dirty="0">
                <a:latin typeface="黑体" panose="02010609060101010101" pitchFamily="49" charset="-122"/>
                <a:ea typeface="黑体" panose="02010609060101010101" pitchFamily="49" charset="-122"/>
              </a:rPr>
              <a:t>学号：</a:t>
            </a:r>
            <a:endParaRPr lang="en-US" altLang="zh-CN" sz="1600" dirty="0">
              <a:latin typeface="黑体" panose="02010609060101010101" pitchFamily="49" charset="-122"/>
              <a:ea typeface="黑体" panose="02010609060101010101" pitchFamily="49" charset="-122"/>
            </a:endParaRPr>
          </a:p>
          <a:p>
            <a:pPr>
              <a:lnSpc>
                <a:spcPct val="125000"/>
              </a:lnSpc>
            </a:pPr>
            <a:r>
              <a:rPr lang="zh-CN" altLang="en-US" sz="1600" dirty="0">
                <a:latin typeface="黑体" panose="02010609060101010101" pitchFamily="49" charset="-122"/>
                <a:ea typeface="黑体" panose="02010609060101010101" pitchFamily="49" charset="-122"/>
              </a:rPr>
              <a:t>入学时间：</a:t>
            </a:r>
            <a:r>
              <a:rPr lang="en-US" altLang="zh-CN" sz="1600" dirty="0">
                <a:latin typeface="黑体" panose="02010609060101010101" pitchFamily="49" charset="-122"/>
                <a:ea typeface="黑体" panose="02010609060101010101" pitchFamily="49" charset="-122"/>
              </a:rPr>
              <a:t>          </a:t>
            </a:r>
          </a:p>
          <a:p>
            <a:pPr>
              <a:lnSpc>
                <a:spcPct val="125000"/>
              </a:lnSpc>
            </a:pPr>
            <a:r>
              <a:rPr lang="zh-CN" altLang="en-US" sz="1600" dirty="0">
                <a:latin typeface="黑体" panose="02010609060101010101" pitchFamily="49" charset="-122"/>
                <a:ea typeface="黑体" panose="02010609060101010101" pitchFamily="49" charset="-122"/>
              </a:rPr>
              <a:t>学生类别：</a:t>
            </a:r>
            <a:endParaRPr lang="en-US" altLang="zh-CN" sz="1600" dirty="0">
              <a:latin typeface="黑体" panose="02010609060101010101" pitchFamily="49" charset="-122"/>
              <a:ea typeface="黑体" panose="02010609060101010101" pitchFamily="49" charset="-122"/>
            </a:endParaRPr>
          </a:p>
          <a:p>
            <a:pPr>
              <a:lnSpc>
                <a:spcPct val="125000"/>
              </a:lnSpc>
            </a:pPr>
            <a:r>
              <a:rPr lang="zh-CN" altLang="en-US" sz="1600" dirty="0">
                <a:latin typeface="黑体" panose="02010609060101010101" pitchFamily="49" charset="-122"/>
                <a:ea typeface="黑体" panose="02010609060101010101" pitchFamily="49" charset="-122"/>
              </a:rPr>
              <a:t>专业：</a:t>
            </a:r>
            <a:endParaRPr lang="en-US" altLang="zh-CN" sz="1600" dirty="0">
              <a:latin typeface="黑体" panose="02010609060101010101" pitchFamily="49" charset="-122"/>
              <a:ea typeface="黑体" panose="02010609060101010101" pitchFamily="49" charset="-122"/>
            </a:endParaRPr>
          </a:p>
          <a:p>
            <a:pPr>
              <a:lnSpc>
                <a:spcPct val="125000"/>
              </a:lnSpc>
            </a:pPr>
            <a:r>
              <a:rPr lang="zh-CN" altLang="en-US" sz="1600" dirty="0">
                <a:latin typeface="黑体" panose="02010609060101010101" pitchFamily="49" charset="-122"/>
                <a:ea typeface="黑体" panose="02010609060101010101" pitchFamily="49" charset="-122"/>
              </a:rPr>
              <a:t>导师</a:t>
            </a:r>
            <a:endParaRPr lang="en-US" altLang="zh-CN" sz="1600" dirty="0">
              <a:latin typeface="黑体" panose="02010609060101010101" pitchFamily="49" charset="-122"/>
              <a:ea typeface="黑体" panose="02010609060101010101" pitchFamily="49" charset="-122"/>
            </a:endParaRPr>
          </a:p>
          <a:p>
            <a:pPr>
              <a:lnSpc>
                <a:spcPct val="125000"/>
              </a:lnSpc>
            </a:pPr>
            <a:r>
              <a:rPr lang="zh-CN" altLang="en-US" sz="1600" dirty="0">
                <a:latin typeface="黑体" panose="02010609060101010101" pitchFamily="49" charset="-122"/>
                <a:ea typeface="黑体" panose="02010609060101010101" pitchFamily="49" charset="-122"/>
              </a:rPr>
              <a:t>院系：</a:t>
            </a:r>
          </a:p>
        </p:txBody>
      </p:sp>
      <p:sp>
        <p:nvSpPr>
          <p:cNvPr id="10" name="矩形 9"/>
          <p:cNvSpPr/>
          <p:nvPr/>
        </p:nvSpPr>
        <p:spPr>
          <a:xfrm>
            <a:off x="3086657" y="837674"/>
            <a:ext cx="4618583" cy="1400383"/>
          </a:xfrm>
          <a:prstGeom prst="rect">
            <a:avLst/>
          </a:prstGeom>
        </p:spPr>
        <p:txBody>
          <a:bodyPr wrap="square">
            <a:spAutoFit/>
          </a:bodyPr>
          <a:lstStyle/>
          <a:p>
            <a:pPr>
              <a:lnSpc>
                <a:spcPct val="125000"/>
              </a:lnSpc>
            </a:pPr>
            <a:r>
              <a:rPr lang="zh-CN" altLang="en-US" sz="2000" b="1" dirty="0">
                <a:solidFill>
                  <a:srgbClr val="0000FF"/>
                </a:solidFill>
                <a:latin typeface="黑体" panose="02010609060101010101" pitchFamily="49" charset="-122"/>
                <a:ea typeface="黑体" panose="02010609060101010101" pitchFamily="49" charset="-122"/>
              </a:rPr>
              <a:t>学习情况：</a:t>
            </a:r>
            <a:endParaRPr lang="en-US" altLang="zh-CN" sz="2000" b="1" dirty="0">
              <a:solidFill>
                <a:srgbClr val="0000FF"/>
              </a:solidFill>
              <a:latin typeface="黑体" panose="02010609060101010101" pitchFamily="49" charset="-122"/>
              <a:ea typeface="黑体" panose="02010609060101010101" pitchFamily="49" charset="-122"/>
            </a:endParaRPr>
          </a:p>
          <a:p>
            <a:pPr>
              <a:lnSpc>
                <a:spcPct val="125000"/>
              </a:lnSpc>
            </a:pPr>
            <a:r>
              <a:rPr lang="zh-CN" altLang="en-US" sz="1600" dirty="0">
                <a:latin typeface="黑体" panose="02010609060101010101" pitchFamily="49" charset="-122"/>
                <a:ea typeface="黑体" panose="02010609060101010101" pitchFamily="49" charset="-122"/>
              </a:rPr>
              <a:t>已修满规定学分及完成培养环节的各项要求</a:t>
            </a:r>
            <a:endParaRPr lang="en-US" altLang="zh-CN" sz="1600" dirty="0">
              <a:latin typeface="黑体" panose="02010609060101010101" pitchFamily="49" charset="-122"/>
              <a:ea typeface="黑体" panose="02010609060101010101" pitchFamily="49" charset="-122"/>
            </a:endParaRPr>
          </a:p>
          <a:p>
            <a:pPr>
              <a:lnSpc>
                <a:spcPct val="125000"/>
              </a:lnSpc>
            </a:pPr>
            <a:r>
              <a:rPr lang="zh-CN" altLang="en-US" sz="1600" dirty="0">
                <a:latin typeface="黑体" panose="02010609060101010101" pitchFamily="49" charset="-122"/>
                <a:ea typeface="黑体" panose="02010609060101010101" pitchFamily="49" charset="-122"/>
              </a:rPr>
              <a:t>开题时间：</a:t>
            </a:r>
            <a:r>
              <a:rPr lang="en-US" altLang="zh-CN" sz="1600" dirty="0">
                <a:solidFill>
                  <a:srgbClr val="CC00CC"/>
                </a:solidFill>
                <a:latin typeface="黑体" panose="02010609060101010101" pitchFamily="49" charset="-122"/>
                <a:ea typeface="黑体" panose="02010609060101010101" pitchFamily="49" charset="-122"/>
              </a:rPr>
              <a:t> </a:t>
            </a:r>
          </a:p>
          <a:p>
            <a:pPr>
              <a:lnSpc>
                <a:spcPct val="125000"/>
              </a:lnSpc>
            </a:pPr>
            <a:r>
              <a:rPr lang="zh-CN" altLang="en-US" sz="1600" dirty="0">
                <a:latin typeface="黑体" panose="02010609060101010101" pitchFamily="49" charset="-122"/>
                <a:ea typeface="黑体" panose="02010609060101010101" pitchFamily="49" charset="-122"/>
              </a:rPr>
              <a:t>答辩时间：</a:t>
            </a:r>
            <a:r>
              <a:rPr lang="en-US" altLang="zh-CN" sz="1600" dirty="0">
                <a:solidFill>
                  <a:srgbClr val="CC00CC"/>
                </a:solidFill>
                <a:latin typeface="黑体" panose="02010609060101010101" pitchFamily="49" charset="-122"/>
                <a:ea typeface="黑体" panose="02010609060101010101" pitchFamily="49" charset="-122"/>
              </a:rPr>
              <a:t>         </a:t>
            </a:r>
            <a:r>
              <a:rPr lang="zh-CN" altLang="en-US" sz="1600" dirty="0">
                <a:latin typeface="黑体" panose="02010609060101010101" pitchFamily="49" charset="-122"/>
                <a:ea typeface="黑体" panose="02010609060101010101" pitchFamily="49" charset="-122"/>
              </a:rPr>
              <a:t>答辩成绩：</a:t>
            </a:r>
            <a:endParaRPr lang="en-US" altLang="zh-CN" sz="1600" dirty="0">
              <a:solidFill>
                <a:srgbClr val="CC00CC"/>
              </a:solidFill>
              <a:latin typeface="黑体" panose="02010609060101010101" pitchFamily="49" charset="-122"/>
              <a:ea typeface="黑体" panose="02010609060101010101" pitchFamily="49" charset="-122"/>
            </a:endParaRPr>
          </a:p>
        </p:txBody>
      </p:sp>
      <p:sp>
        <p:nvSpPr>
          <p:cNvPr id="11" name="文本框 10"/>
          <p:cNvSpPr txBox="1"/>
          <p:nvPr/>
        </p:nvSpPr>
        <p:spPr>
          <a:xfrm>
            <a:off x="3086657" y="2299612"/>
            <a:ext cx="6172890" cy="1477328"/>
          </a:xfrm>
          <a:prstGeom prst="rect">
            <a:avLst/>
          </a:prstGeom>
          <a:noFill/>
        </p:spPr>
        <p:txBody>
          <a:bodyPr wrap="square" rtlCol="0">
            <a:spAutoFit/>
          </a:bodyPr>
          <a:lstStyle/>
          <a:p>
            <a:pPr>
              <a:lnSpc>
                <a:spcPct val="150000"/>
              </a:lnSpc>
            </a:pPr>
            <a:r>
              <a:rPr lang="zh-CN" altLang="en-US" sz="2000" b="1" dirty="0">
                <a:solidFill>
                  <a:srgbClr val="0000FF"/>
                </a:solidFill>
                <a:latin typeface="黑体" panose="02010609060101010101" pitchFamily="49" charset="-122"/>
                <a:ea typeface="黑体" panose="02010609060101010101" pitchFamily="49" charset="-122"/>
              </a:rPr>
              <a:t>学位论文情况：</a:t>
            </a:r>
            <a:endParaRPr lang="en-US" altLang="zh-CN" sz="2000" b="1" dirty="0">
              <a:solidFill>
                <a:srgbClr val="0000FF"/>
              </a:solidFill>
              <a:latin typeface="黑体" panose="02010609060101010101" pitchFamily="49" charset="-122"/>
              <a:ea typeface="黑体" panose="02010609060101010101" pitchFamily="49" charset="-122"/>
            </a:endParaRPr>
          </a:p>
          <a:p>
            <a:pPr>
              <a:lnSpc>
                <a:spcPct val="125000"/>
              </a:lnSpc>
            </a:pPr>
            <a:r>
              <a:rPr lang="zh-CN" altLang="en-US" sz="1600" dirty="0">
                <a:latin typeface="黑体" panose="02010609060101010101" pitchFamily="49" charset="-122"/>
                <a:ea typeface="黑体" panose="02010609060101010101" pitchFamily="49" charset="-122"/>
              </a:rPr>
              <a:t>题目：</a:t>
            </a:r>
            <a:endParaRPr lang="en-US" altLang="zh-CN" sz="1600" dirty="0">
              <a:latin typeface="黑体" panose="02010609060101010101" pitchFamily="49" charset="-122"/>
              <a:ea typeface="黑体" panose="02010609060101010101" pitchFamily="49" charset="-122"/>
            </a:endParaRPr>
          </a:p>
          <a:p>
            <a:pPr>
              <a:lnSpc>
                <a:spcPct val="125000"/>
              </a:lnSpc>
            </a:pPr>
            <a:r>
              <a:rPr lang="zh-CN" altLang="en-US" sz="1600" dirty="0">
                <a:latin typeface="黑体" panose="02010609060101010101" pitchFamily="49" charset="-122"/>
                <a:ea typeface="黑体" panose="02010609060101010101" pitchFamily="49" charset="-122"/>
              </a:rPr>
              <a:t>关键词：</a:t>
            </a:r>
            <a:endParaRPr lang="en-US" altLang="zh-CN" sz="1600" dirty="0">
              <a:latin typeface="黑体" panose="02010609060101010101" pitchFamily="49" charset="-122"/>
              <a:ea typeface="黑体" panose="02010609060101010101" pitchFamily="49" charset="-122"/>
            </a:endParaRPr>
          </a:p>
          <a:p>
            <a:pPr>
              <a:lnSpc>
                <a:spcPct val="125000"/>
              </a:lnSpc>
            </a:pPr>
            <a:r>
              <a:rPr lang="zh-CN" altLang="en-US" sz="1600" dirty="0">
                <a:solidFill>
                  <a:srgbClr val="FF0000"/>
                </a:solidFill>
                <a:latin typeface="黑体" panose="02010609060101010101" pitchFamily="49" charset="-122"/>
                <a:ea typeface="黑体" panose="02010609060101010101" pitchFamily="49" charset="-122"/>
              </a:rPr>
              <a:t>论文评审成绩：</a:t>
            </a:r>
            <a:endParaRPr lang="en-US" altLang="zh-CN" sz="1600" dirty="0">
              <a:solidFill>
                <a:srgbClr val="0000CC"/>
              </a:solidFill>
              <a:latin typeface="黑体" panose="02010609060101010101" pitchFamily="49" charset="-122"/>
              <a:ea typeface="黑体" panose="02010609060101010101" pitchFamily="49" charset="-122"/>
            </a:endParaRPr>
          </a:p>
        </p:txBody>
      </p:sp>
      <p:sp>
        <p:nvSpPr>
          <p:cNvPr id="6" name="文本框 5"/>
          <p:cNvSpPr txBox="1"/>
          <p:nvPr/>
        </p:nvSpPr>
        <p:spPr>
          <a:xfrm>
            <a:off x="123546" y="3922724"/>
            <a:ext cx="9020454" cy="707886"/>
          </a:xfrm>
          <a:prstGeom prst="rect">
            <a:avLst/>
          </a:prstGeom>
          <a:noFill/>
        </p:spPr>
        <p:txBody>
          <a:bodyPr wrap="square" rtlCol="0">
            <a:spAutoFit/>
          </a:bodyPr>
          <a:lstStyle/>
          <a:p>
            <a:pPr>
              <a:lnSpc>
                <a:spcPct val="125000"/>
              </a:lnSpc>
            </a:pPr>
            <a:r>
              <a:rPr lang="zh-CN" altLang="en-US" sz="2000" b="1" dirty="0">
                <a:solidFill>
                  <a:srgbClr val="0000FF"/>
                </a:solidFill>
                <a:latin typeface="黑体" panose="02010609060101010101" pitchFamily="49" charset="-122"/>
                <a:ea typeface="黑体" panose="02010609060101010101" pitchFamily="49" charset="-122"/>
              </a:rPr>
              <a:t>教育经历（填写学士、硕士的攻读起止时间、学校、专业）</a:t>
            </a:r>
            <a:r>
              <a:rPr lang="en-US" altLang="zh-CN" b="1" kern="0" dirty="0">
                <a:solidFill>
                  <a:srgbClr val="000000"/>
                </a:solidFill>
                <a:latin typeface="宋体" panose="02010600030101010101" pitchFamily="2" charset="-122"/>
                <a:ea typeface="黑体" panose="02010609060101010101" pitchFamily="49" charset="-122"/>
              </a:rPr>
              <a:t>    </a:t>
            </a:r>
            <a:endParaRPr lang="en-US" altLang="zh-CN" sz="1600" dirty="0">
              <a:latin typeface="黑体" panose="02010609060101010101" pitchFamily="49" charset="-122"/>
              <a:ea typeface="黑体" panose="02010609060101010101" pitchFamily="49" charset="-122"/>
            </a:endParaRPr>
          </a:p>
          <a:p>
            <a:pPr>
              <a:lnSpc>
                <a:spcPct val="125000"/>
              </a:lnSpc>
            </a:pPr>
            <a:endParaRPr lang="zh-CN" altLang="zh-CN" sz="1200" dirty="0">
              <a:solidFill>
                <a:srgbClr val="FF0000"/>
              </a:solidFill>
              <a:ea typeface="黑体" panose="02010609060101010101" pitchFamily="49"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6"/>
          <p:cNvSpPr txBox="1"/>
          <p:nvPr/>
        </p:nvSpPr>
        <p:spPr>
          <a:xfrm>
            <a:off x="0" y="204470"/>
            <a:ext cx="9144000" cy="633730"/>
          </a:xfrm>
          <a:prstGeom prst="rect">
            <a:avLst/>
          </a:prstGeom>
        </p:spPr>
        <p:txBody>
          <a:bodyPr anchor="ctr"/>
          <a:lstStyle>
            <a:lvl1pPr marL="0" indent="88900" algn="l" defTabSz="685800" rtl="0" eaLnBrk="1" latinLnBrk="0" hangingPunct="1">
              <a:lnSpc>
                <a:spcPct val="90000"/>
              </a:lnSpc>
              <a:spcBef>
                <a:spcPct val="0"/>
              </a:spcBef>
              <a:buNone/>
              <a:defRPr sz="4000" b="1" kern="1200">
                <a:gradFill>
                  <a:gsLst>
                    <a:gs pos="0">
                      <a:schemeClr val="accent6">
                        <a:lumMod val="50000"/>
                      </a:schemeClr>
                    </a:gs>
                    <a:gs pos="100000">
                      <a:schemeClr val="accent6">
                        <a:lumMod val="50000"/>
                      </a:schemeClr>
                    </a:gs>
                  </a:gsLst>
                  <a:lin ang="5400000" scaled="1"/>
                </a:gradFill>
                <a:latin typeface="微软雅黑" panose="020B0503020204020204" pitchFamily="34" charset="-122"/>
                <a:ea typeface="微软雅黑" panose="020B0503020204020204" pitchFamily="34" charset="-122"/>
                <a:cs typeface="+mj-cs"/>
              </a:defRPr>
            </a:lvl1pPr>
          </a:lstStyle>
          <a:p>
            <a:r>
              <a:rPr lang="en-US" altLang="zh-CN" sz="3200" dirty="0">
                <a:solidFill>
                  <a:srgbClr val="FF0000"/>
                </a:solidFill>
              </a:rPr>
              <a:t>XXX</a:t>
            </a:r>
            <a:r>
              <a:rPr lang="zh-CN" altLang="en-US" sz="3200" dirty="0"/>
              <a:t>科研成果</a:t>
            </a:r>
            <a:r>
              <a:rPr lang="zh-CN" altLang="en-US" sz="3200" dirty="0">
                <a:sym typeface="+mn-ea"/>
              </a:rPr>
              <a:t>情况简介</a:t>
            </a:r>
          </a:p>
        </p:txBody>
      </p:sp>
      <p:sp>
        <p:nvSpPr>
          <p:cNvPr id="3" name="文本框 2"/>
          <p:cNvSpPr txBox="1"/>
          <p:nvPr/>
        </p:nvSpPr>
        <p:spPr>
          <a:xfrm>
            <a:off x="708454" y="1318054"/>
            <a:ext cx="7727092" cy="2585323"/>
          </a:xfrm>
          <a:prstGeom prst="rect">
            <a:avLst/>
          </a:prstGeom>
          <a:noFill/>
        </p:spPr>
        <p:txBody>
          <a:bodyPr wrap="square" rtlCol="0">
            <a:spAutoFit/>
          </a:bodyPr>
          <a:lstStyle/>
          <a:p>
            <a:r>
              <a:rPr lang="zh-CN" altLang="en-US" dirty="0"/>
              <a:t>本页填写相关科研成果发表情况，重点说明成果等级，最后用一段话概括取得成果的优异性和突出贡献点，说明足以成为本学科毕业生标杆。</a:t>
            </a:r>
            <a:endParaRPr lang="en-US" altLang="zh-CN" dirty="0"/>
          </a:p>
          <a:p>
            <a:endParaRPr lang="en-US" altLang="zh-CN" dirty="0"/>
          </a:p>
          <a:p>
            <a:pPr lvl="0">
              <a:lnSpc>
                <a:spcPct val="125000"/>
              </a:lnSpc>
            </a:pPr>
            <a:r>
              <a:rPr lang="zh-CN" altLang="en-US" sz="1200" dirty="0">
                <a:solidFill>
                  <a:prstClr val="black"/>
                </a:solidFill>
                <a:ea typeface="黑体" panose="02010609060101010101" pitchFamily="49" charset="-122"/>
              </a:rPr>
              <a:t>论文：列明题目、期刊名称、发表年月、检索情况、影响因子和分区等</a:t>
            </a:r>
            <a:endParaRPr lang="en-US" altLang="zh-CN" sz="1200" dirty="0">
              <a:solidFill>
                <a:prstClr val="black"/>
              </a:solidFill>
              <a:ea typeface="黑体" panose="02010609060101010101" pitchFamily="49" charset="-122"/>
            </a:endParaRPr>
          </a:p>
          <a:p>
            <a:pPr lvl="0">
              <a:lnSpc>
                <a:spcPct val="125000"/>
              </a:lnSpc>
            </a:pPr>
            <a:r>
              <a:rPr lang="zh-CN" altLang="en-US" sz="1200" dirty="0">
                <a:solidFill>
                  <a:prstClr val="black"/>
                </a:solidFill>
                <a:ea typeface="黑体" panose="02010609060101010101" pitchFamily="49" charset="-122"/>
              </a:rPr>
              <a:t>著作：列明著作名称、出版年月等</a:t>
            </a:r>
            <a:endParaRPr lang="en-US" altLang="zh-CN" sz="1200" dirty="0">
              <a:solidFill>
                <a:prstClr val="black"/>
              </a:solidFill>
              <a:ea typeface="黑体" panose="02010609060101010101" pitchFamily="49" charset="-122"/>
            </a:endParaRPr>
          </a:p>
          <a:p>
            <a:pPr lvl="0">
              <a:lnSpc>
                <a:spcPct val="125000"/>
              </a:lnSpc>
            </a:pPr>
            <a:r>
              <a:rPr lang="zh-CN" altLang="en-US" sz="1200" dirty="0">
                <a:solidFill>
                  <a:prstClr val="black"/>
                </a:solidFill>
                <a:ea typeface="黑体" panose="02010609060101010101" pitchFamily="49" charset="-122"/>
              </a:rPr>
              <a:t>获奖：列明成果名称、完成或获奖日期、颁奖单位</a:t>
            </a:r>
            <a:r>
              <a:rPr lang="en-US" altLang="zh-CN" sz="1200" dirty="0">
                <a:solidFill>
                  <a:prstClr val="black"/>
                </a:solidFill>
                <a:ea typeface="黑体" panose="02010609060101010101" pitchFamily="49" charset="-122"/>
              </a:rPr>
              <a:t>/</a:t>
            </a:r>
            <a:r>
              <a:rPr lang="zh-CN" altLang="en-US" sz="1200" dirty="0">
                <a:solidFill>
                  <a:prstClr val="black"/>
                </a:solidFill>
                <a:ea typeface="黑体" panose="02010609060101010101" pitchFamily="49" charset="-122"/>
              </a:rPr>
              <a:t>成果级别和等级及排名情况等</a:t>
            </a:r>
            <a:endParaRPr lang="en-US" altLang="zh-CN" sz="1200" dirty="0">
              <a:solidFill>
                <a:prstClr val="black"/>
              </a:solidFill>
              <a:ea typeface="黑体" panose="02010609060101010101" pitchFamily="49" charset="-122"/>
            </a:endParaRPr>
          </a:p>
          <a:p>
            <a:pPr lvl="0">
              <a:lnSpc>
                <a:spcPct val="125000"/>
              </a:lnSpc>
            </a:pPr>
            <a:r>
              <a:rPr lang="zh-CN" altLang="en-US" sz="1200" dirty="0">
                <a:solidFill>
                  <a:prstClr val="black"/>
                </a:solidFill>
                <a:ea typeface="黑体" panose="02010609060101010101" pitchFamily="49" charset="-122"/>
              </a:rPr>
              <a:t>专利：列明专利名称、授权公告日</a:t>
            </a:r>
            <a:r>
              <a:rPr lang="en-US" altLang="zh-CN" sz="1200" dirty="0">
                <a:solidFill>
                  <a:prstClr val="black"/>
                </a:solidFill>
                <a:ea typeface="黑体" panose="02010609060101010101" pitchFamily="49" charset="-122"/>
              </a:rPr>
              <a:t>/</a:t>
            </a:r>
            <a:r>
              <a:rPr lang="zh-CN" altLang="en-US" sz="1200" dirty="0">
                <a:solidFill>
                  <a:prstClr val="black"/>
                </a:solidFill>
                <a:ea typeface="黑体" panose="02010609060101010101" pitchFamily="49" charset="-122"/>
              </a:rPr>
              <a:t>授权状态、学校所属第几单位等</a:t>
            </a:r>
            <a:endParaRPr lang="en-US" altLang="zh-CN" sz="1200" dirty="0">
              <a:solidFill>
                <a:prstClr val="black"/>
              </a:solidFill>
              <a:ea typeface="黑体" panose="02010609060101010101" pitchFamily="49" charset="-122"/>
            </a:endParaRPr>
          </a:p>
          <a:p>
            <a:pPr lvl="0">
              <a:lnSpc>
                <a:spcPct val="125000"/>
              </a:lnSpc>
            </a:pPr>
            <a:endParaRPr lang="en-US" altLang="zh-CN" sz="1200" dirty="0">
              <a:solidFill>
                <a:prstClr val="black"/>
              </a:solidFill>
              <a:ea typeface="黑体" panose="02010609060101010101" pitchFamily="49" charset="-122"/>
            </a:endParaRPr>
          </a:p>
          <a:p>
            <a:pPr lvl="0">
              <a:lnSpc>
                <a:spcPct val="125000"/>
              </a:lnSpc>
            </a:pPr>
            <a:r>
              <a:rPr lang="zh-CN" altLang="en-US" sz="1200" dirty="0">
                <a:solidFill>
                  <a:prstClr val="black"/>
                </a:solidFill>
                <a:ea typeface="黑体" panose="02010609060101010101" pitchFamily="49" charset="-122"/>
              </a:rPr>
              <a:t>非排名第一请标注，未标注默认排名第一</a:t>
            </a:r>
            <a:endParaRPr lang="zh-CN" altLang="zh-CN" sz="1200" dirty="0">
              <a:solidFill>
                <a:prstClr val="black"/>
              </a:solidFill>
              <a:ea typeface="黑体" panose="02010609060101010101" pitchFamily="49" charset="-122"/>
            </a:endParaRPr>
          </a:p>
          <a:p>
            <a:endParaRPr lang="en-US" altLang="zh-CN"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6"/>
          <p:cNvSpPr txBox="1"/>
          <p:nvPr/>
        </p:nvSpPr>
        <p:spPr>
          <a:xfrm>
            <a:off x="0" y="204470"/>
            <a:ext cx="9144000" cy="633730"/>
          </a:xfrm>
          <a:prstGeom prst="rect">
            <a:avLst/>
          </a:prstGeom>
        </p:spPr>
        <p:txBody>
          <a:bodyPr anchor="ctr"/>
          <a:lstStyle>
            <a:lvl1pPr marL="0" indent="88900" algn="l" defTabSz="685800" rtl="0" eaLnBrk="1" latinLnBrk="0" hangingPunct="1">
              <a:lnSpc>
                <a:spcPct val="90000"/>
              </a:lnSpc>
              <a:spcBef>
                <a:spcPct val="0"/>
              </a:spcBef>
              <a:buNone/>
              <a:defRPr sz="4000" b="1" kern="1200">
                <a:gradFill>
                  <a:gsLst>
                    <a:gs pos="0">
                      <a:schemeClr val="accent6">
                        <a:lumMod val="50000"/>
                      </a:schemeClr>
                    </a:gs>
                    <a:gs pos="100000">
                      <a:schemeClr val="accent6">
                        <a:lumMod val="50000"/>
                      </a:schemeClr>
                    </a:gs>
                  </a:gsLst>
                  <a:lin ang="5400000" scaled="1"/>
                </a:gradFill>
                <a:latin typeface="微软雅黑" panose="020B0503020204020204" pitchFamily="34" charset="-122"/>
                <a:ea typeface="微软雅黑" panose="020B0503020204020204" pitchFamily="34" charset="-122"/>
                <a:cs typeface="+mj-cs"/>
              </a:defRPr>
            </a:lvl1pPr>
          </a:lstStyle>
          <a:p>
            <a:r>
              <a:rPr lang="en-US" altLang="zh-CN" sz="3200" dirty="0">
                <a:solidFill>
                  <a:srgbClr val="FF0000"/>
                </a:solidFill>
              </a:rPr>
              <a:t>XXX</a:t>
            </a:r>
            <a:r>
              <a:rPr lang="zh-CN" altLang="en-US" sz="3200" dirty="0"/>
              <a:t>盲审</a:t>
            </a:r>
            <a:r>
              <a:rPr lang="zh-CN" altLang="en-US" sz="3200" dirty="0">
                <a:sym typeface="+mn-ea"/>
              </a:rPr>
              <a:t>情况简介</a:t>
            </a:r>
          </a:p>
        </p:txBody>
      </p:sp>
      <p:sp>
        <p:nvSpPr>
          <p:cNvPr id="3" name="文本框 2"/>
          <p:cNvSpPr txBox="1"/>
          <p:nvPr/>
        </p:nvSpPr>
        <p:spPr>
          <a:xfrm>
            <a:off x="667264" y="1927654"/>
            <a:ext cx="8097795" cy="646331"/>
          </a:xfrm>
          <a:prstGeom prst="rect">
            <a:avLst/>
          </a:prstGeom>
          <a:noFill/>
        </p:spPr>
        <p:txBody>
          <a:bodyPr wrap="square" rtlCol="0">
            <a:spAutoFit/>
          </a:bodyPr>
          <a:lstStyle/>
          <a:p>
            <a:r>
              <a:rPr lang="zh-CN" altLang="en-US" dirty="0"/>
              <a:t>本页请粘贴具有代表性的盲审意见截图并简要总结每一次盲审专家指出的主要不足之处</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6"/>
          <p:cNvSpPr txBox="1"/>
          <p:nvPr/>
        </p:nvSpPr>
        <p:spPr>
          <a:xfrm>
            <a:off x="0" y="204470"/>
            <a:ext cx="9144000" cy="633730"/>
          </a:xfrm>
          <a:prstGeom prst="rect">
            <a:avLst/>
          </a:prstGeom>
        </p:spPr>
        <p:txBody>
          <a:bodyPr anchor="ctr"/>
          <a:lstStyle>
            <a:lvl1pPr marL="0" indent="88900" algn="l" defTabSz="685800" rtl="0" eaLnBrk="1" latinLnBrk="0" hangingPunct="1">
              <a:lnSpc>
                <a:spcPct val="90000"/>
              </a:lnSpc>
              <a:spcBef>
                <a:spcPct val="0"/>
              </a:spcBef>
              <a:buNone/>
              <a:defRPr sz="4000" b="1" kern="1200">
                <a:gradFill>
                  <a:gsLst>
                    <a:gs pos="0">
                      <a:schemeClr val="accent6">
                        <a:lumMod val="50000"/>
                      </a:schemeClr>
                    </a:gs>
                    <a:gs pos="100000">
                      <a:schemeClr val="accent6">
                        <a:lumMod val="50000"/>
                      </a:schemeClr>
                    </a:gs>
                  </a:gsLst>
                  <a:lin ang="5400000" scaled="1"/>
                </a:gradFill>
                <a:latin typeface="微软雅黑" panose="020B0503020204020204" pitchFamily="34" charset="-122"/>
                <a:ea typeface="微软雅黑" panose="020B0503020204020204" pitchFamily="34" charset="-122"/>
                <a:cs typeface="+mj-cs"/>
              </a:defRPr>
            </a:lvl1pPr>
          </a:lstStyle>
          <a:p>
            <a:r>
              <a:rPr lang="en-US" altLang="zh-CN" sz="3200" dirty="0">
                <a:solidFill>
                  <a:srgbClr val="FF0000"/>
                </a:solidFill>
              </a:rPr>
              <a:t>XXX</a:t>
            </a:r>
            <a:r>
              <a:rPr lang="zh-CN" altLang="en-US" sz="3200" dirty="0"/>
              <a:t>答辩</a:t>
            </a:r>
            <a:r>
              <a:rPr lang="zh-CN" altLang="en-US" sz="3200" dirty="0">
                <a:sym typeface="+mn-ea"/>
              </a:rPr>
              <a:t>情况简介</a:t>
            </a:r>
          </a:p>
        </p:txBody>
      </p:sp>
      <p:sp>
        <p:nvSpPr>
          <p:cNvPr id="3" name="文本框 2"/>
          <p:cNvSpPr txBox="1"/>
          <p:nvPr/>
        </p:nvSpPr>
        <p:spPr>
          <a:xfrm>
            <a:off x="708454" y="1318054"/>
            <a:ext cx="7727092" cy="369332"/>
          </a:xfrm>
          <a:prstGeom prst="rect">
            <a:avLst/>
          </a:prstGeom>
          <a:noFill/>
        </p:spPr>
        <p:txBody>
          <a:bodyPr wrap="square" rtlCol="0">
            <a:spAutoFit/>
          </a:bodyPr>
          <a:lstStyle/>
          <a:p>
            <a:r>
              <a:rPr lang="zh-CN" altLang="en-US" dirty="0"/>
              <a:t>本页请粘贴答辩决议表截图</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5757" y="1861834"/>
            <a:ext cx="8712485" cy="743986"/>
          </a:xfrm>
          <a:prstGeom prst="rect">
            <a:avLst/>
          </a:prstGeom>
        </p:spPr>
        <p:txBody>
          <a:bodyPr wrap="square">
            <a:spAutoFit/>
          </a:bodyPr>
          <a:lstStyle/>
          <a:p>
            <a:pPr algn="ctr">
              <a:lnSpc>
                <a:spcPct val="150000"/>
              </a:lnSpc>
            </a:pPr>
            <a:r>
              <a:rPr lang="zh-CN" altLang="zh-CN" sz="32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科研成果存在</a:t>
            </a:r>
            <a:r>
              <a:rPr lang="zh-CN" altLang="en-US" sz="32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特殊情况</a:t>
            </a:r>
            <a:endParaRPr lang="en-US" altLang="zh-CN" sz="32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6"/>
          <p:cNvSpPr txBox="1"/>
          <p:nvPr/>
        </p:nvSpPr>
        <p:spPr>
          <a:xfrm>
            <a:off x="0" y="204470"/>
            <a:ext cx="9144000" cy="633730"/>
          </a:xfrm>
          <a:prstGeom prst="rect">
            <a:avLst/>
          </a:prstGeom>
        </p:spPr>
        <p:txBody>
          <a:bodyPr anchor="ctr"/>
          <a:lstStyle>
            <a:lvl1pPr marL="0" indent="88900" algn="l" defTabSz="685800" rtl="0" eaLnBrk="1" latinLnBrk="0" hangingPunct="1">
              <a:lnSpc>
                <a:spcPct val="90000"/>
              </a:lnSpc>
              <a:spcBef>
                <a:spcPct val="0"/>
              </a:spcBef>
              <a:buNone/>
              <a:defRPr sz="4000" b="1" kern="1200">
                <a:gradFill>
                  <a:gsLst>
                    <a:gs pos="0">
                      <a:schemeClr val="accent6">
                        <a:lumMod val="50000"/>
                      </a:schemeClr>
                    </a:gs>
                    <a:gs pos="100000">
                      <a:schemeClr val="accent6">
                        <a:lumMod val="50000"/>
                      </a:schemeClr>
                    </a:gs>
                  </a:gsLst>
                  <a:lin ang="5400000" scaled="1"/>
                </a:gradFill>
                <a:latin typeface="微软雅黑" panose="020B0503020204020204" pitchFamily="34" charset="-122"/>
                <a:ea typeface="微软雅黑" panose="020B0503020204020204" pitchFamily="34" charset="-122"/>
                <a:cs typeface="+mj-cs"/>
              </a:defRPr>
            </a:lvl1pPr>
          </a:lstStyle>
          <a:p>
            <a:r>
              <a:rPr lang="en-US" altLang="zh-CN" sz="3200" dirty="0">
                <a:solidFill>
                  <a:srgbClr val="FF0000"/>
                </a:solidFill>
              </a:rPr>
              <a:t>XXX</a:t>
            </a:r>
            <a:r>
              <a:rPr lang="zh-CN" altLang="en-US" sz="3200" dirty="0">
                <a:sym typeface="+mn-ea"/>
              </a:rPr>
              <a:t>情况简介</a:t>
            </a:r>
          </a:p>
        </p:txBody>
      </p:sp>
      <p:sp>
        <p:nvSpPr>
          <p:cNvPr id="9" name="文本框 8"/>
          <p:cNvSpPr txBox="1"/>
          <p:nvPr/>
        </p:nvSpPr>
        <p:spPr>
          <a:xfrm>
            <a:off x="123546" y="837674"/>
            <a:ext cx="2839565" cy="2939266"/>
          </a:xfrm>
          <a:prstGeom prst="rect">
            <a:avLst/>
          </a:prstGeom>
          <a:noFill/>
        </p:spPr>
        <p:txBody>
          <a:bodyPr wrap="square" rtlCol="0">
            <a:spAutoFit/>
          </a:bodyPr>
          <a:lstStyle/>
          <a:p>
            <a:pPr>
              <a:lnSpc>
                <a:spcPct val="125000"/>
              </a:lnSpc>
            </a:pPr>
            <a:r>
              <a:rPr lang="zh-CN" altLang="en-US" sz="2000" b="1" dirty="0">
                <a:solidFill>
                  <a:srgbClr val="0000FF"/>
                </a:solidFill>
                <a:latin typeface="黑体" panose="02010609060101010101" pitchFamily="49" charset="-122"/>
                <a:ea typeface="黑体" panose="02010609060101010101" pitchFamily="49" charset="-122"/>
              </a:rPr>
              <a:t>基本情况：</a:t>
            </a:r>
            <a:endParaRPr lang="en-US" altLang="zh-CN" sz="2000" b="1" dirty="0">
              <a:solidFill>
                <a:srgbClr val="0000FF"/>
              </a:solidFill>
              <a:latin typeface="黑体" panose="02010609060101010101" pitchFamily="49" charset="-122"/>
              <a:ea typeface="黑体" panose="02010609060101010101" pitchFamily="49" charset="-122"/>
            </a:endParaRPr>
          </a:p>
          <a:p>
            <a:pPr>
              <a:lnSpc>
                <a:spcPct val="125000"/>
              </a:lnSpc>
            </a:pPr>
            <a:r>
              <a:rPr lang="zh-CN" altLang="en-US" sz="1600" dirty="0">
                <a:latin typeface="黑体" panose="02010609060101010101" pitchFamily="49" charset="-122"/>
                <a:ea typeface="黑体" panose="02010609060101010101" pitchFamily="49" charset="-122"/>
              </a:rPr>
              <a:t>姓名：</a:t>
            </a:r>
            <a:endParaRPr lang="en-US" altLang="zh-CN" sz="1600" dirty="0">
              <a:latin typeface="黑体" panose="02010609060101010101" pitchFamily="49" charset="-122"/>
              <a:ea typeface="黑体" panose="02010609060101010101" pitchFamily="49" charset="-122"/>
            </a:endParaRPr>
          </a:p>
          <a:p>
            <a:pPr>
              <a:lnSpc>
                <a:spcPct val="125000"/>
              </a:lnSpc>
            </a:pPr>
            <a:r>
              <a:rPr lang="zh-CN" altLang="en-US" sz="1600" dirty="0">
                <a:latin typeface="黑体" panose="02010609060101010101" pitchFamily="49" charset="-122"/>
                <a:ea typeface="黑体" panose="02010609060101010101" pitchFamily="49" charset="-122"/>
              </a:rPr>
              <a:t>性别：</a:t>
            </a:r>
            <a:endParaRPr lang="en-US" altLang="zh-CN" sz="1600" dirty="0">
              <a:latin typeface="黑体" panose="02010609060101010101" pitchFamily="49" charset="-122"/>
              <a:ea typeface="黑体" panose="02010609060101010101" pitchFamily="49" charset="-122"/>
            </a:endParaRPr>
          </a:p>
          <a:p>
            <a:pPr>
              <a:lnSpc>
                <a:spcPct val="125000"/>
              </a:lnSpc>
            </a:pPr>
            <a:r>
              <a:rPr lang="zh-CN" altLang="en-US" sz="1600" dirty="0">
                <a:latin typeface="黑体" panose="02010609060101010101" pitchFamily="49" charset="-122"/>
                <a:ea typeface="黑体" panose="02010609060101010101" pitchFamily="49" charset="-122"/>
              </a:rPr>
              <a:t>学号：</a:t>
            </a:r>
            <a:endParaRPr lang="en-US" altLang="zh-CN" sz="1600" dirty="0">
              <a:latin typeface="黑体" panose="02010609060101010101" pitchFamily="49" charset="-122"/>
              <a:ea typeface="黑体" panose="02010609060101010101" pitchFamily="49" charset="-122"/>
            </a:endParaRPr>
          </a:p>
          <a:p>
            <a:pPr>
              <a:lnSpc>
                <a:spcPct val="125000"/>
              </a:lnSpc>
            </a:pPr>
            <a:r>
              <a:rPr lang="zh-CN" altLang="en-US" sz="1600" dirty="0">
                <a:latin typeface="黑体" panose="02010609060101010101" pitchFamily="49" charset="-122"/>
                <a:ea typeface="黑体" panose="02010609060101010101" pitchFamily="49" charset="-122"/>
              </a:rPr>
              <a:t>入学时间：</a:t>
            </a:r>
            <a:r>
              <a:rPr lang="en-US" altLang="zh-CN" sz="1600" dirty="0">
                <a:latin typeface="黑体" panose="02010609060101010101" pitchFamily="49" charset="-122"/>
                <a:ea typeface="黑体" panose="02010609060101010101" pitchFamily="49" charset="-122"/>
              </a:rPr>
              <a:t>          </a:t>
            </a:r>
          </a:p>
          <a:p>
            <a:pPr>
              <a:lnSpc>
                <a:spcPct val="125000"/>
              </a:lnSpc>
            </a:pPr>
            <a:r>
              <a:rPr lang="zh-CN" altLang="en-US" sz="1600" dirty="0">
                <a:latin typeface="黑体" panose="02010609060101010101" pitchFamily="49" charset="-122"/>
                <a:ea typeface="黑体" panose="02010609060101010101" pitchFamily="49" charset="-122"/>
              </a:rPr>
              <a:t>学生类别：</a:t>
            </a:r>
            <a:endParaRPr lang="en-US" altLang="zh-CN" sz="1600" dirty="0">
              <a:latin typeface="黑体" panose="02010609060101010101" pitchFamily="49" charset="-122"/>
              <a:ea typeface="黑体" panose="02010609060101010101" pitchFamily="49" charset="-122"/>
            </a:endParaRPr>
          </a:p>
          <a:p>
            <a:pPr>
              <a:lnSpc>
                <a:spcPct val="125000"/>
              </a:lnSpc>
            </a:pPr>
            <a:r>
              <a:rPr lang="zh-CN" altLang="en-US" sz="1600" dirty="0">
                <a:latin typeface="黑体" panose="02010609060101010101" pitchFamily="49" charset="-122"/>
                <a:ea typeface="黑体" panose="02010609060101010101" pitchFamily="49" charset="-122"/>
              </a:rPr>
              <a:t>专业：</a:t>
            </a:r>
            <a:endParaRPr lang="en-US" altLang="zh-CN" sz="1600" dirty="0">
              <a:latin typeface="黑体" panose="02010609060101010101" pitchFamily="49" charset="-122"/>
              <a:ea typeface="黑体" panose="02010609060101010101" pitchFamily="49" charset="-122"/>
            </a:endParaRPr>
          </a:p>
          <a:p>
            <a:pPr>
              <a:lnSpc>
                <a:spcPct val="125000"/>
              </a:lnSpc>
            </a:pPr>
            <a:r>
              <a:rPr lang="zh-CN" altLang="en-US" sz="1600" dirty="0">
                <a:latin typeface="黑体" panose="02010609060101010101" pitchFamily="49" charset="-122"/>
                <a:ea typeface="黑体" panose="02010609060101010101" pitchFamily="49" charset="-122"/>
              </a:rPr>
              <a:t>导师</a:t>
            </a:r>
            <a:endParaRPr lang="en-US" altLang="zh-CN" sz="1600" dirty="0">
              <a:latin typeface="黑体" panose="02010609060101010101" pitchFamily="49" charset="-122"/>
              <a:ea typeface="黑体" panose="02010609060101010101" pitchFamily="49" charset="-122"/>
            </a:endParaRPr>
          </a:p>
          <a:p>
            <a:pPr>
              <a:lnSpc>
                <a:spcPct val="125000"/>
              </a:lnSpc>
            </a:pPr>
            <a:r>
              <a:rPr lang="zh-CN" altLang="en-US" sz="1600" dirty="0">
                <a:latin typeface="黑体" panose="02010609060101010101" pitchFamily="49" charset="-122"/>
                <a:ea typeface="黑体" panose="02010609060101010101" pitchFamily="49" charset="-122"/>
              </a:rPr>
              <a:t>院系：</a:t>
            </a:r>
          </a:p>
        </p:txBody>
      </p:sp>
      <p:sp>
        <p:nvSpPr>
          <p:cNvPr id="10" name="矩形 9"/>
          <p:cNvSpPr/>
          <p:nvPr/>
        </p:nvSpPr>
        <p:spPr>
          <a:xfrm>
            <a:off x="3086657" y="837674"/>
            <a:ext cx="4618583" cy="1400383"/>
          </a:xfrm>
          <a:prstGeom prst="rect">
            <a:avLst/>
          </a:prstGeom>
        </p:spPr>
        <p:txBody>
          <a:bodyPr wrap="square">
            <a:spAutoFit/>
          </a:bodyPr>
          <a:lstStyle/>
          <a:p>
            <a:pPr>
              <a:lnSpc>
                <a:spcPct val="125000"/>
              </a:lnSpc>
            </a:pPr>
            <a:r>
              <a:rPr lang="zh-CN" altLang="en-US" sz="2000" b="1" dirty="0">
                <a:solidFill>
                  <a:srgbClr val="0000FF"/>
                </a:solidFill>
                <a:latin typeface="黑体" panose="02010609060101010101" pitchFamily="49" charset="-122"/>
                <a:ea typeface="黑体" panose="02010609060101010101" pitchFamily="49" charset="-122"/>
              </a:rPr>
              <a:t>学习情况：</a:t>
            </a:r>
            <a:endParaRPr lang="en-US" altLang="zh-CN" sz="2000" b="1" dirty="0">
              <a:solidFill>
                <a:srgbClr val="0000FF"/>
              </a:solidFill>
              <a:latin typeface="黑体" panose="02010609060101010101" pitchFamily="49" charset="-122"/>
              <a:ea typeface="黑体" panose="02010609060101010101" pitchFamily="49" charset="-122"/>
            </a:endParaRPr>
          </a:p>
          <a:p>
            <a:pPr>
              <a:lnSpc>
                <a:spcPct val="125000"/>
              </a:lnSpc>
            </a:pPr>
            <a:r>
              <a:rPr lang="zh-CN" altLang="en-US" sz="1600" dirty="0">
                <a:latin typeface="黑体" panose="02010609060101010101" pitchFamily="49" charset="-122"/>
                <a:ea typeface="黑体" panose="02010609060101010101" pitchFamily="49" charset="-122"/>
              </a:rPr>
              <a:t>已修满规定学分及完成培养环节的各项要求</a:t>
            </a:r>
            <a:endParaRPr lang="en-US" altLang="zh-CN" sz="1600" dirty="0">
              <a:latin typeface="黑体" panose="02010609060101010101" pitchFamily="49" charset="-122"/>
              <a:ea typeface="黑体" panose="02010609060101010101" pitchFamily="49" charset="-122"/>
            </a:endParaRPr>
          </a:p>
          <a:p>
            <a:pPr>
              <a:lnSpc>
                <a:spcPct val="125000"/>
              </a:lnSpc>
            </a:pPr>
            <a:r>
              <a:rPr lang="zh-CN" altLang="en-US" sz="1600" dirty="0">
                <a:latin typeface="黑体" panose="02010609060101010101" pitchFamily="49" charset="-122"/>
                <a:ea typeface="黑体" panose="02010609060101010101" pitchFamily="49" charset="-122"/>
              </a:rPr>
              <a:t>开题时间：</a:t>
            </a:r>
            <a:r>
              <a:rPr lang="en-US" altLang="zh-CN" sz="1600" dirty="0">
                <a:solidFill>
                  <a:srgbClr val="CC00CC"/>
                </a:solidFill>
                <a:latin typeface="黑体" panose="02010609060101010101" pitchFamily="49" charset="-122"/>
                <a:ea typeface="黑体" panose="02010609060101010101" pitchFamily="49" charset="-122"/>
              </a:rPr>
              <a:t> </a:t>
            </a:r>
          </a:p>
          <a:p>
            <a:pPr>
              <a:lnSpc>
                <a:spcPct val="125000"/>
              </a:lnSpc>
            </a:pPr>
            <a:r>
              <a:rPr lang="zh-CN" altLang="en-US" sz="1600" dirty="0">
                <a:latin typeface="黑体" panose="02010609060101010101" pitchFamily="49" charset="-122"/>
                <a:ea typeface="黑体" panose="02010609060101010101" pitchFamily="49" charset="-122"/>
              </a:rPr>
              <a:t>答辩时间：</a:t>
            </a:r>
            <a:r>
              <a:rPr lang="en-US" altLang="zh-CN" sz="1600" dirty="0">
                <a:solidFill>
                  <a:srgbClr val="CC00CC"/>
                </a:solidFill>
                <a:latin typeface="黑体" panose="02010609060101010101" pitchFamily="49" charset="-122"/>
                <a:ea typeface="黑体" panose="02010609060101010101" pitchFamily="49" charset="-122"/>
              </a:rPr>
              <a:t>         </a:t>
            </a:r>
            <a:r>
              <a:rPr lang="zh-CN" altLang="en-US" sz="1600" dirty="0">
                <a:latin typeface="黑体" panose="02010609060101010101" pitchFamily="49" charset="-122"/>
                <a:ea typeface="黑体" panose="02010609060101010101" pitchFamily="49" charset="-122"/>
              </a:rPr>
              <a:t>答辩成绩：</a:t>
            </a:r>
            <a:endParaRPr lang="en-US" altLang="zh-CN" sz="1600" dirty="0">
              <a:solidFill>
                <a:srgbClr val="CC00CC"/>
              </a:solidFill>
              <a:latin typeface="黑体" panose="02010609060101010101" pitchFamily="49" charset="-122"/>
              <a:ea typeface="黑体" panose="02010609060101010101" pitchFamily="49" charset="-122"/>
            </a:endParaRPr>
          </a:p>
        </p:txBody>
      </p:sp>
      <p:sp>
        <p:nvSpPr>
          <p:cNvPr id="11" name="文本框 10"/>
          <p:cNvSpPr txBox="1"/>
          <p:nvPr/>
        </p:nvSpPr>
        <p:spPr>
          <a:xfrm>
            <a:off x="3086657" y="2299612"/>
            <a:ext cx="6172890" cy="1477328"/>
          </a:xfrm>
          <a:prstGeom prst="rect">
            <a:avLst/>
          </a:prstGeom>
          <a:noFill/>
        </p:spPr>
        <p:txBody>
          <a:bodyPr wrap="square" rtlCol="0">
            <a:spAutoFit/>
          </a:bodyPr>
          <a:lstStyle/>
          <a:p>
            <a:pPr>
              <a:lnSpc>
                <a:spcPct val="150000"/>
              </a:lnSpc>
            </a:pPr>
            <a:r>
              <a:rPr lang="zh-CN" altLang="en-US" sz="2000" b="1" dirty="0">
                <a:solidFill>
                  <a:srgbClr val="0000FF"/>
                </a:solidFill>
                <a:latin typeface="黑体" panose="02010609060101010101" pitchFamily="49" charset="-122"/>
                <a:ea typeface="黑体" panose="02010609060101010101" pitchFamily="49" charset="-122"/>
              </a:rPr>
              <a:t>学位论文情况：</a:t>
            </a:r>
            <a:endParaRPr lang="en-US" altLang="zh-CN" sz="2000" b="1" dirty="0">
              <a:solidFill>
                <a:srgbClr val="0000FF"/>
              </a:solidFill>
              <a:latin typeface="黑体" panose="02010609060101010101" pitchFamily="49" charset="-122"/>
              <a:ea typeface="黑体" panose="02010609060101010101" pitchFamily="49" charset="-122"/>
            </a:endParaRPr>
          </a:p>
          <a:p>
            <a:pPr>
              <a:lnSpc>
                <a:spcPct val="125000"/>
              </a:lnSpc>
            </a:pPr>
            <a:r>
              <a:rPr lang="zh-CN" altLang="en-US" sz="1600" dirty="0">
                <a:latin typeface="黑体" panose="02010609060101010101" pitchFamily="49" charset="-122"/>
                <a:ea typeface="黑体" panose="02010609060101010101" pitchFamily="49" charset="-122"/>
              </a:rPr>
              <a:t>题目：</a:t>
            </a:r>
            <a:endParaRPr lang="en-US" altLang="zh-CN" sz="1600" dirty="0">
              <a:latin typeface="黑体" panose="02010609060101010101" pitchFamily="49" charset="-122"/>
              <a:ea typeface="黑体" panose="02010609060101010101" pitchFamily="49" charset="-122"/>
            </a:endParaRPr>
          </a:p>
          <a:p>
            <a:pPr>
              <a:lnSpc>
                <a:spcPct val="125000"/>
              </a:lnSpc>
            </a:pPr>
            <a:r>
              <a:rPr lang="zh-CN" altLang="en-US" sz="1600" dirty="0">
                <a:latin typeface="黑体" panose="02010609060101010101" pitchFamily="49" charset="-122"/>
                <a:ea typeface="黑体" panose="02010609060101010101" pitchFamily="49" charset="-122"/>
              </a:rPr>
              <a:t>关键词：</a:t>
            </a:r>
            <a:endParaRPr lang="en-US" altLang="zh-CN" sz="1600" dirty="0">
              <a:latin typeface="黑体" panose="02010609060101010101" pitchFamily="49" charset="-122"/>
              <a:ea typeface="黑体" panose="02010609060101010101" pitchFamily="49" charset="-122"/>
            </a:endParaRPr>
          </a:p>
          <a:p>
            <a:pPr>
              <a:lnSpc>
                <a:spcPct val="125000"/>
              </a:lnSpc>
            </a:pPr>
            <a:r>
              <a:rPr lang="zh-CN" altLang="en-US" sz="1600" dirty="0">
                <a:solidFill>
                  <a:srgbClr val="FF0000"/>
                </a:solidFill>
                <a:latin typeface="黑体" panose="02010609060101010101" pitchFamily="49" charset="-122"/>
                <a:ea typeface="黑体" panose="02010609060101010101" pitchFamily="49" charset="-122"/>
              </a:rPr>
              <a:t>论文评审成绩：</a:t>
            </a:r>
            <a:endParaRPr lang="en-US" altLang="zh-CN" sz="1600" dirty="0">
              <a:solidFill>
                <a:srgbClr val="0000CC"/>
              </a:solidFill>
              <a:latin typeface="黑体" panose="02010609060101010101" pitchFamily="49" charset="-122"/>
              <a:ea typeface="黑体" panose="02010609060101010101" pitchFamily="49" charset="-122"/>
            </a:endParaRPr>
          </a:p>
        </p:txBody>
      </p:sp>
      <p:sp>
        <p:nvSpPr>
          <p:cNvPr id="6" name="文本框 5"/>
          <p:cNvSpPr txBox="1"/>
          <p:nvPr/>
        </p:nvSpPr>
        <p:spPr>
          <a:xfrm>
            <a:off x="123546" y="3784840"/>
            <a:ext cx="9020454" cy="1862048"/>
          </a:xfrm>
          <a:prstGeom prst="rect">
            <a:avLst/>
          </a:prstGeom>
          <a:noFill/>
        </p:spPr>
        <p:txBody>
          <a:bodyPr wrap="square" rtlCol="0">
            <a:spAutoFit/>
          </a:bodyPr>
          <a:lstStyle/>
          <a:p>
            <a:pPr>
              <a:lnSpc>
                <a:spcPct val="125000"/>
              </a:lnSpc>
            </a:pPr>
            <a:r>
              <a:rPr lang="zh-CN" altLang="en-US" sz="2000" b="1" dirty="0">
                <a:solidFill>
                  <a:srgbClr val="0000FF"/>
                </a:solidFill>
                <a:latin typeface="黑体" panose="02010609060101010101" pitchFamily="49" charset="-122"/>
                <a:ea typeface="黑体" panose="02010609060101010101" pitchFamily="49" charset="-122"/>
              </a:rPr>
              <a:t>科研成果情况（填写系统中登记的用于申请学位的成果信息）</a:t>
            </a:r>
            <a:r>
              <a:rPr lang="en-US" altLang="zh-CN" b="1" kern="0" dirty="0">
                <a:solidFill>
                  <a:srgbClr val="000000"/>
                </a:solidFill>
                <a:latin typeface="宋体" panose="02010600030101010101" pitchFamily="2" charset="-122"/>
                <a:ea typeface="黑体" panose="02010609060101010101" pitchFamily="49" charset="-122"/>
              </a:rPr>
              <a:t>    </a:t>
            </a:r>
            <a:endParaRPr lang="en-US" altLang="zh-CN" sz="1600" dirty="0">
              <a:latin typeface="黑体" panose="02010609060101010101" pitchFamily="49" charset="-122"/>
              <a:ea typeface="黑体" panose="02010609060101010101" pitchFamily="49" charset="-122"/>
            </a:endParaRPr>
          </a:p>
          <a:p>
            <a:pPr lvl="0">
              <a:lnSpc>
                <a:spcPct val="125000"/>
              </a:lnSpc>
            </a:pPr>
            <a:r>
              <a:rPr lang="zh-CN" altLang="en-US" sz="1200" dirty="0">
                <a:solidFill>
                  <a:prstClr val="black"/>
                </a:solidFill>
                <a:ea typeface="黑体" panose="02010609060101010101" pitchFamily="49" charset="-122"/>
              </a:rPr>
              <a:t>论文：列明题目、期刊名称、发表年月、检索情况、影响因子和分区等</a:t>
            </a:r>
            <a:endParaRPr lang="en-US" altLang="zh-CN" sz="1200" dirty="0">
              <a:solidFill>
                <a:prstClr val="black"/>
              </a:solidFill>
              <a:ea typeface="黑体" panose="02010609060101010101" pitchFamily="49" charset="-122"/>
            </a:endParaRPr>
          </a:p>
          <a:p>
            <a:pPr lvl="0">
              <a:lnSpc>
                <a:spcPct val="125000"/>
              </a:lnSpc>
            </a:pPr>
            <a:r>
              <a:rPr lang="zh-CN" altLang="en-US" sz="1200" dirty="0">
                <a:solidFill>
                  <a:prstClr val="black"/>
                </a:solidFill>
                <a:ea typeface="黑体" panose="02010609060101010101" pitchFamily="49" charset="-122"/>
              </a:rPr>
              <a:t>著作：列明著作名称、出版年月等</a:t>
            </a:r>
            <a:endParaRPr lang="en-US" altLang="zh-CN" sz="1200" dirty="0">
              <a:solidFill>
                <a:prstClr val="black"/>
              </a:solidFill>
              <a:ea typeface="黑体" panose="02010609060101010101" pitchFamily="49" charset="-122"/>
            </a:endParaRPr>
          </a:p>
          <a:p>
            <a:pPr lvl="0">
              <a:lnSpc>
                <a:spcPct val="125000"/>
              </a:lnSpc>
            </a:pPr>
            <a:r>
              <a:rPr lang="zh-CN" altLang="en-US" sz="1200" dirty="0">
                <a:solidFill>
                  <a:prstClr val="black"/>
                </a:solidFill>
                <a:ea typeface="黑体" panose="02010609060101010101" pitchFamily="49" charset="-122"/>
              </a:rPr>
              <a:t>获奖：列明成果名称、完成或获奖日期、颁奖单位</a:t>
            </a:r>
            <a:r>
              <a:rPr lang="en-US" altLang="zh-CN" sz="1200" dirty="0">
                <a:solidFill>
                  <a:prstClr val="black"/>
                </a:solidFill>
                <a:ea typeface="黑体" panose="02010609060101010101" pitchFamily="49" charset="-122"/>
              </a:rPr>
              <a:t>/</a:t>
            </a:r>
            <a:r>
              <a:rPr lang="zh-CN" altLang="en-US" sz="1200" dirty="0">
                <a:solidFill>
                  <a:prstClr val="black"/>
                </a:solidFill>
                <a:ea typeface="黑体" panose="02010609060101010101" pitchFamily="49" charset="-122"/>
              </a:rPr>
              <a:t>成果级别和等级及排名情况等</a:t>
            </a:r>
            <a:endParaRPr lang="en-US" altLang="zh-CN" sz="1200" dirty="0">
              <a:solidFill>
                <a:prstClr val="black"/>
              </a:solidFill>
              <a:ea typeface="黑体" panose="02010609060101010101" pitchFamily="49" charset="-122"/>
            </a:endParaRPr>
          </a:p>
          <a:p>
            <a:pPr lvl="0">
              <a:lnSpc>
                <a:spcPct val="125000"/>
              </a:lnSpc>
            </a:pPr>
            <a:r>
              <a:rPr lang="zh-CN" altLang="en-US" sz="1200" dirty="0">
                <a:solidFill>
                  <a:prstClr val="black"/>
                </a:solidFill>
                <a:ea typeface="黑体" panose="02010609060101010101" pitchFamily="49" charset="-122"/>
              </a:rPr>
              <a:t>专利：列明专利名称、授权公告日</a:t>
            </a:r>
            <a:r>
              <a:rPr lang="en-US" altLang="zh-CN" sz="1200" dirty="0">
                <a:solidFill>
                  <a:prstClr val="black"/>
                </a:solidFill>
                <a:ea typeface="黑体" panose="02010609060101010101" pitchFamily="49" charset="-122"/>
              </a:rPr>
              <a:t>/</a:t>
            </a:r>
            <a:r>
              <a:rPr lang="zh-CN" altLang="en-US" sz="1200" dirty="0">
                <a:solidFill>
                  <a:prstClr val="black"/>
                </a:solidFill>
                <a:ea typeface="黑体" panose="02010609060101010101" pitchFamily="49" charset="-122"/>
              </a:rPr>
              <a:t>授权状态、学校所属第几单位等</a:t>
            </a:r>
            <a:endParaRPr lang="en-US" altLang="zh-CN" sz="1200" dirty="0">
              <a:solidFill>
                <a:prstClr val="black"/>
              </a:solidFill>
              <a:ea typeface="黑体" panose="02010609060101010101" pitchFamily="49" charset="-122"/>
            </a:endParaRPr>
          </a:p>
          <a:p>
            <a:pPr lvl="0">
              <a:lnSpc>
                <a:spcPct val="125000"/>
              </a:lnSpc>
            </a:pPr>
            <a:endParaRPr lang="en-US" altLang="zh-CN" sz="1200" dirty="0">
              <a:solidFill>
                <a:prstClr val="black"/>
              </a:solidFill>
              <a:ea typeface="黑体" panose="02010609060101010101" pitchFamily="49" charset="-122"/>
            </a:endParaRPr>
          </a:p>
          <a:p>
            <a:pPr lvl="0">
              <a:lnSpc>
                <a:spcPct val="125000"/>
              </a:lnSpc>
            </a:pPr>
            <a:r>
              <a:rPr lang="zh-CN" altLang="en-US" sz="1200" dirty="0">
                <a:solidFill>
                  <a:prstClr val="black"/>
                </a:solidFill>
                <a:ea typeface="黑体" panose="02010609060101010101" pitchFamily="49" charset="-122"/>
              </a:rPr>
              <a:t>非排名第一请标注，未标注默认排名第一</a:t>
            </a:r>
            <a:endParaRPr lang="zh-CN" altLang="zh-CN" sz="1200" dirty="0">
              <a:solidFill>
                <a:prstClr val="black"/>
              </a:solidFill>
              <a:ea typeface="黑体" panose="02010609060101010101" pitchFamily="49"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6"/>
          <p:cNvSpPr txBox="1"/>
          <p:nvPr/>
        </p:nvSpPr>
        <p:spPr>
          <a:xfrm>
            <a:off x="0" y="204470"/>
            <a:ext cx="9144000" cy="633730"/>
          </a:xfrm>
          <a:prstGeom prst="rect">
            <a:avLst/>
          </a:prstGeom>
        </p:spPr>
        <p:txBody>
          <a:bodyPr anchor="ctr"/>
          <a:lstStyle>
            <a:lvl1pPr marL="0" indent="88900" algn="l" defTabSz="685800" rtl="0" eaLnBrk="1" latinLnBrk="0" hangingPunct="1">
              <a:lnSpc>
                <a:spcPct val="90000"/>
              </a:lnSpc>
              <a:spcBef>
                <a:spcPct val="0"/>
              </a:spcBef>
              <a:buNone/>
              <a:defRPr sz="4000" b="1" kern="1200">
                <a:gradFill>
                  <a:gsLst>
                    <a:gs pos="0">
                      <a:schemeClr val="accent6">
                        <a:lumMod val="50000"/>
                      </a:schemeClr>
                    </a:gs>
                    <a:gs pos="100000">
                      <a:schemeClr val="accent6">
                        <a:lumMod val="50000"/>
                      </a:schemeClr>
                    </a:gs>
                  </a:gsLst>
                  <a:lin ang="5400000" scaled="1"/>
                </a:gradFill>
                <a:latin typeface="微软雅黑" panose="020B0503020204020204" pitchFamily="34" charset="-122"/>
                <a:ea typeface="微软雅黑" panose="020B0503020204020204" pitchFamily="34" charset="-122"/>
                <a:cs typeface="+mj-cs"/>
              </a:defRPr>
            </a:lvl1pPr>
          </a:lstStyle>
          <a:p>
            <a:r>
              <a:rPr lang="en-US" altLang="zh-CN" sz="3200" dirty="0">
                <a:solidFill>
                  <a:srgbClr val="FF0000"/>
                </a:solidFill>
              </a:rPr>
              <a:t>XXX</a:t>
            </a:r>
            <a:r>
              <a:rPr lang="zh-CN" altLang="en-US" sz="3200" dirty="0">
                <a:sym typeface="+mn-ea"/>
              </a:rPr>
              <a:t>情况简介</a:t>
            </a:r>
          </a:p>
        </p:txBody>
      </p:sp>
      <p:sp>
        <p:nvSpPr>
          <p:cNvPr id="9" name="文本框 8"/>
          <p:cNvSpPr txBox="1"/>
          <p:nvPr/>
        </p:nvSpPr>
        <p:spPr>
          <a:xfrm>
            <a:off x="123546" y="837674"/>
            <a:ext cx="2839565" cy="2939266"/>
          </a:xfrm>
          <a:prstGeom prst="rect">
            <a:avLst/>
          </a:prstGeom>
          <a:noFill/>
        </p:spPr>
        <p:txBody>
          <a:bodyPr wrap="square" rtlCol="0">
            <a:spAutoFit/>
          </a:bodyPr>
          <a:lstStyle/>
          <a:p>
            <a:pPr>
              <a:lnSpc>
                <a:spcPct val="125000"/>
              </a:lnSpc>
            </a:pPr>
            <a:r>
              <a:rPr lang="zh-CN" altLang="en-US" sz="2000" b="1" dirty="0">
                <a:solidFill>
                  <a:srgbClr val="0000FF"/>
                </a:solidFill>
                <a:latin typeface="黑体" panose="02010609060101010101" pitchFamily="49" charset="-122"/>
                <a:ea typeface="黑体" panose="02010609060101010101" pitchFamily="49" charset="-122"/>
              </a:rPr>
              <a:t>基本情况：</a:t>
            </a:r>
            <a:endParaRPr lang="en-US" altLang="zh-CN" sz="2000" b="1" dirty="0">
              <a:solidFill>
                <a:srgbClr val="0000FF"/>
              </a:solidFill>
              <a:latin typeface="黑体" panose="02010609060101010101" pitchFamily="49" charset="-122"/>
              <a:ea typeface="黑体" panose="02010609060101010101" pitchFamily="49" charset="-122"/>
            </a:endParaRPr>
          </a:p>
          <a:p>
            <a:pPr>
              <a:lnSpc>
                <a:spcPct val="125000"/>
              </a:lnSpc>
            </a:pPr>
            <a:r>
              <a:rPr lang="zh-CN" altLang="en-US" sz="1600" dirty="0">
                <a:latin typeface="黑体" panose="02010609060101010101" pitchFamily="49" charset="-122"/>
                <a:ea typeface="黑体" panose="02010609060101010101" pitchFamily="49" charset="-122"/>
              </a:rPr>
              <a:t>姓名：</a:t>
            </a:r>
            <a:endParaRPr lang="en-US" altLang="zh-CN" sz="1600" dirty="0">
              <a:latin typeface="黑体" panose="02010609060101010101" pitchFamily="49" charset="-122"/>
              <a:ea typeface="黑体" panose="02010609060101010101" pitchFamily="49" charset="-122"/>
            </a:endParaRPr>
          </a:p>
          <a:p>
            <a:pPr>
              <a:lnSpc>
                <a:spcPct val="125000"/>
              </a:lnSpc>
            </a:pPr>
            <a:r>
              <a:rPr lang="zh-CN" altLang="en-US" sz="1600" dirty="0">
                <a:latin typeface="黑体" panose="02010609060101010101" pitchFamily="49" charset="-122"/>
                <a:ea typeface="黑体" panose="02010609060101010101" pitchFamily="49" charset="-122"/>
              </a:rPr>
              <a:t>性别：</a:t>
            </a:r>
            <a:endParaRPr lang="en-US" altLang="zh-CN" sz="1600" dirty="0">
              <a:latin typeface="黑体" panose="02010609060101010101" pitchFamily="49" charset="-122"/>
              <a:ea typeface="黑体" panose="02010609060101010101" pitchFamily="49" charset="-122"/>
            </a:endParaRPr>
          </a:p>
          <a:p>
            <a:pPr>
              <a:lnSpc>
                <a:spcPct val="125000"/>
              </a:lnSpc>
            </a:pPr>
            <a:r>
              <a:rPr lang="zh-CN" altLang="en-US" sz="1600" dirty="0">
                <a:latin typeface="黑体" panose="02010609060101010101" pitchFamily="49" charset="-122"/>
                <a:ea typeface="黑体" panose="02010609060101010101" pitchFamily="49" charset="-122"/>
              </a:rPr>
              <a:t>学号：</a:t>
            </a:r>
            <a:endParaRPr lang="en-US" altLang="zh-CN" sz="1600" dirty="0">
              <a:latin typeface="黑体" panose="02010609060101010101" pitchFamily="49" charset="-122"/>
              <a:ea typeface="黑体" panose="02010609060101010101" pitchFamily="49" charset="-122"/>
            </a:endParaRPr>
          </a:p>
          <a:p>
            <a:pPr>
              <a:lnSpc>
                <a:spcPct val="125000"/>
              </a:lnSpc>
            </a:pPr>
            <a:r>
              <a:rPr lang="zh-CN" altLang="en-US" sz="1600" dirty="0">
                <a:latin typeface="黑体" panose="02010609060101010101" pitchFamily="49" charset="-122"/>
                <a:ea typeface="黑体" panose="02010609060101010101" pitchFamily="49" charset="-122"/>
              </a:rPr>
              <a:t>入学时间：</a:t>
            </a:r>
            <a:r>
              <a:rPr lang="en-US" altLang="zh-CN" sz="1600" dirty="0">
                <a:latin typeface="黑体" panose="02010609060101010101" pitchFamily="49" charset="-122"/>
                <a:ea typeface="黑体" panose="02010609060101010101" pitchFamily="49" charset="-122"/>
              </a:rPr>
              <a:t>          </a:t>
            </a:r>
          </a:p>
          <a:p>
            <a:pPr>
              <a:lnSpc>
                <a:spcPct val="125000"/>
              </a:lnSpc>
            </a:pPr>
            <a:r>
              <a:rPr lang="zh-CN" altLang="en-US" sz="1600" dirty="0">
                <a:latin typeface="黑体" panose="02010609060101010101" pitchFamily="49" charset="-122"/>
                <a:ea typeface="黑体" panose="02010609060101010101" pitchFamily="49" charset="-122"/>
              </a:rPr>
              <a:t>学生类别：</a:t>
            </a:r>
            <a:endParaRPr lang="en-US" altLang="zh-CN" sz="1600" dirty="0">
              <a:latin typeface="黑体" panose="02010609060101010101" pitchFamily="49" charset="-122"/>
              <a:ea typeface="黑体" panose="02010609060101010101" pitchFamily="49" charset="-122"/>
            </a:endParaRPr>
          </a:p>
          <a:p>
            <a:pPr>
              <a:lnSpc>
                <a:spcPct val="125000"/>
              </a:lnSpc>
            </a:pPr>
            <a:r>
              <a:rPr lang="zh-CN" altLang="en-US" sz="1600" dirty="0">
                <a:latin typeface="黑体" panose="02010609060101010101" pitchFamily="49" charset="-122"/>
                <a:ea typeface="黑体" panose="02010609060101010101" pitchFamily="49" charset="-122"/>
              </a:rPr>
              <a:t>专业：</a:t>
            </a:r>
            <a:endParaRPr lang="en-US" altLang="zh-CN" sz="1600" dirty="0">
              <a:latin typeface="黑体" panose="02010609060101010101" pitchFamily="49" charset="-122"/>
              <a:ea typeface="黑体" panose="02010609060101010101" pitchFamily="49" charset="-122"/>
            </a:endParaRPr>
          </a:p>
          <a:p>
            <a:pPr>
              <a:lnSpc>
                <a:spcPct val="125000"/>
              </a:lnSpc>
            </a:pPr>
            <a:r>
              <a:rPr lang="zh-CN" altLang="en-US" sz="1600" dirty="0">
                <a:latin typeface="黑体" panose="02010609060101010101" pitchFamily="49" charset="-122"/>
                <a:ea typeface="黑体" panose="02010609060101010101" pitchFamily="49" charset="-122"/>
              </a:rPr>
              <a:t>导师</a:t>
            </a:r>
            <a:endParaRPr lang="en-US" altLang="zh-CN" sz="1600" dirty="0">
              <a:latin typeface="黑体" panose="02010609060101010101" pitchFamily="49" charset="-122"/>
              <a:ea typeface="黑体" panose="02010609060101010101" pitchFamily="49" charset="-122"/>
            </a:endParaRPr>
          </a:p>
          <a:p>
            <a:pPr>
              <a:lnSpc>
                <a:spcPct val="125000"/>
              </a:lnSpc>
            </a:pPr>
            <a:r>
              <a:rPr lang="zh-CN" altLang="en-US" sz="1600" dirty="0">
                <a:latin typeface="黑体" panose="02010609060101010101" pitchFamily="49" charset="-122"/>
                <a:ea typeface="黑体" panose="02010609060101010101" pitchFamily="49" charset="-122"/>
              </a:rPr>
              <a:t>院系：</a:t>
            </a:r>
          </a:p>
        </p:txBody>
      </p:sp>
      <p:sp>
        <p:nvSpPr>
          <p:cNvPr id="10" name="矩形 9"/>
          <p:cNvSpPr/>
          <p:nvPr/>
        </p:nvSpPr>
        <p:spPr>
          <a:xfrm>
            <a:off x="3086657" y="837674"/>
            <a:ext cx="4618583" cy="1708160"/>
          </a:xfrm>
          <a:prstGeom prst="rect">
            <a:avLst/>
          </a:prstGeom>
        </p:spPr>
        <p:txBody>
          <a:bodyPr wrap="square">
            <a:spAutoFit/>
          </a:bodyPr>
          <a:lstStyle/>
          <a:p>
            <a:pPr>
              <a:lnSpc>
                <a:spcPct val="125000"/>
              </a:lnSpc>
            </a:pPr>
            <a:r>
              <a:rPr lang="zh-CN" altLang="en-US" sz="2000" b="1" dirty="0">
                <a:solidFill>
                  <a:srgbClr val="0000FF"/>
                </a:solidFill>
                <a:latin typeface="黑体" panose="02010609060101010101" pitchFamily="49" charset="-122"/>
                <a:ea typeface="黑体" panose="02010609060101010101" pitchFamily="49" charset="-122"/>
              </a:rPr>
              <a:t>学习情况：</a:t>
            </a:r>
            <a:endParaRPr lang="en-US" altLang="zh-CN" sz="2000" b="1" dirty="0">
              <a:solidFill>
                <a:srgbClr val="0000FF"/>
              </a:solidFill>
              <a:latin typeface="黑体" panose="02010609060101010101" pitchFamily="49" charset="-122"/>
              <a:ea typeface="黑体" panose="02010609060101010101" pitchFamily="49" charset="-122"/>
            </a:endParaRPr>
          </a:p>
          <a:p>
            <a:pPr>
              <a:lnSpc>
                <a:spcPct val="125000"/>
              </a:lnSpc>
            </a:pPr>
            <a:r>
              <a:rPr lang="zh-CN" altLang="en-US" sz="1600" dirty="0">
                <a:latin typeface="黑体" panose="02010609060101010101" pitchFamily="49" charset="-122"/>
                <a:ea typeface="黑体" panose="02010609060101010101" pitchFamily="49" charset="-122"/>
              </a:rPr>
              <a:t>已修满规定学分及完成培养环节的各项要求</a:t>
            </a:r>
            <a:endParaRPr lang="en-US" altLang="zh-CN" sz="1600" dirty="0">
              <a:latin typeface="黑体" panose="02010609060101010101" pitchFamily="49" charset="-122"/>
              <a:ea typeface="黑体" panose="02010609060101010101" pitchFamily="49" charset="-122"/>
            </a:endParaRPr>
          </a:p>
          <a:p>
            <a:pPr>
              <a:lnSpc>
                <a:spcPct val="125000"/>
              </a:lnSpc>
            </a:pPr>
            <a:r>
              <a:rPr lang="zh-CN" altLang="en-US" sz="1600" dirty="0">
                <a:latin typeface="黑体" panose="02010609060101010101" pitchFamily="49" charset="-122"/>
                <a:ea typeface="黑体" panose="02010609060101010101" pitchFamily="49" charset="-122"/>
              </a:rPr>
              <a:t>开题时间：</a:t>
            </a:r>
            <a:r>
              <a:rPr lang="en-US" altLang="zh-CN" sz="1600" dirty="0">
                <a:solidFill>
                  <a:srgbClr val="CC00CC"/>
                </a:solidFill>
                <a:latin typeface="黑体" panose="02010609060101010101" pitchFamily="49" charset="-122"/>
                <a:ea typeface="黑体" panose="02010609060101010101" pitchFamily="49" charset="-122"/>
              </a:rPr>
              <a:t> </a:t>
            </a:r>
          </a:p>
          <a:p>
            <a:pPr>
              <a:lnSpc>
                <a:spcPct val="125000"/>
              </a:lnSpc>
            </a:pPr>
            <a:r>
              <a:rPr lang="zh-CN" altLang="en-US" sz="1600" dirty="0">
                <a:latin typeface="黑体" panose="02010609060101010101" pitchFamily="49" charset="-122"/>
                <a:ea typeface="黑体" panose="02010609060101010101" pitchFamily="49" charset="-122"/>
              </a:rPr>
              <a:t>答辩时间：</a:t>
            </a:r>
            <a:r>
              <a:rPr lang="en-US" altLang="zh-CN" sz="1600" dirty="0">
                <a:solidFill>
                  <a:srgbClr val="CC00CC"/>
                </a:solidFill>
                <a:latin typeface="黑体" panose="02010609060101010101" pitchFamily="49" charset="-122"/>
                <a:ea typeface="黑体" panose="02010609060101010101" pitchFamily="49" charset="-122"/>
              </a:rPr>
              <a:t>         </a:t>
            </a:r>
            <a:r>
              <a:rPr lang="zh-CN" altLang="en-US" sz="1600" dirty="0">
                <a:latin typeface="黑体" panose="02010609060101010101" pitchFamily="49" charset="-122"/>
                <a:ea typeface="黑体" panose="02010609060101010101" pitchFamily="49" charset="-122"/>
              </a:rPr>
              <a:t>答辩成绩：</a:t>
            </a:r>
            <a:endParaRPr lang="en-US" altLang="zh-CN" sz="1600" dirty="0">
              <a:solidFill>
                <a:srgbClr val="CC00CC"/>
              </a:solidFill>
              <a:latin typeface="黑体" panose="02010609060101010101" pitchFamily="49" charset="-122"/>
              <a:ea typeface="黑体" panose="02010609060101010101" pitchFamily="49" charset="-122"/>
            </a:endParaRPr>
          </a:p>
          <a:p>
            <a:pPr>
              <a:lnSpc>
                <a:spcPct val="125000"/>
              </a:lnSpc>
            </a:pPr>
            <a:r>
              <a:rPr lang="zh-CN" altLang="en-US" sz="1600" dirty="0">
                <a:latin typeface="黑体" panose="02010609060101010101" pitchFamily="49" charset="-122"/>
                <a:ea typeface="黑体" panose="02010609060101010101" pitchFamily="49" charset="-122"/>
              </a:rPr>
              <a:t>答辩表决情况：</a:t>
            </a:r>
            <a:endParaRPr lang="en-US" altLang="zh-CN" sz="1600" dirty="0">
              <a:latin typeface="黑体" panose="02010609060101010101" pitchFamily="49" charset="-122"/>
              <a:ea typeface="黑体" panose="02010609060101010101" pitchFamily="49" charset="-122"/>
            </a:endParaRPr>
          </a:p>
        </p:txBody>
      </p:sp>
      <p:sp>
        <p:nvSpPr>
          <p:cNvPr id="11" name="文本框 10"/>
          <p:cNvSpPr txBox="1"/>
          <p:nvPr/>
        </p:nvSpPr>
        <p:spPr>
          <a:xfrm>
            <a:off x="3086657" y="2495615"/>
            <a:ext cx="6172890" cy="1477328"/>
          </a:xfrm>
          <a:prstGeom prst="rect">
            <a:avLst/>
          </a:prstGeom>
          <a:noFill/>
        </p:spPr>
        <p:txBody>
          <a:bodyPr wrap="square" rtlCol="0">
            <a:spAutoFit/>
          </a:bodyPr>
          <a:lstStyle/>
          <a:p>
            <a:pPr>
              <a:lnSpc>
                <a:spcPct val="150000"/>
              </a:lnSpc>
            </a:pPr>
            <a:r>
              <a:rPr lang="zh-CN" altLang="en-US" sz="2000" b="1" dirty="0">
                <a:solidFill>
                  <a:srgbClr val="0000FF"/>
                </a:solidFill>
                <a:latin typeface="黑体" panose="02010609060101010101" pitchFamily="49" charset="-122"/>
                <a:ea typeface="黑体" panose="02010609060101010101" pitchFamily="49" charset="-122"/>
              </a:rPr>
              <a:t>学位论文情况：</a:t>
            </a:r>
            <a:endParaRPr lang="en-US" altLang="zh-CN" sz="2000" b="1" dirty="0">
              <a:solidFill>
                <a:srgbClr val="0000FF"/>
              </a:solidFill>
              <a:latin typeface="黑体" panose="02010609060101010101" pitchFamily="49" charset="-122"/>
              <a:ea typeface="黑体" panose="02010609060101010101" pitchFamily="49" charset="-122"/>
            </a:endParaRPr>
          </a:p>
          <a:p>
            <a:pPr>
              <a:lnSpc>
                <a:spcPct val="125000"/>
              </a:lnSpc>
            </a:pPr>
            <a:r>
              <a:rPr lang="zh-CN" altLang="en-US" sz="1600" dirty="0">
                <a:latin typeface="黑体" panose="02010609060101010101" pitchFamily="49" charset="-122"/>
                <a:ea typeface="黑体" panose="02010609060101010101" pitchFamily="49" charset="-122"/>
              </a:rPr>
              <a:t>题目：</a:t>
            </a:r>
            <a:endParaRPr lang="en-US" altLang="zh-CN" sz="1600" dirty="0">
              <a:latin typeface="黑体" panose="02010609060101010101" pitchFamily="49" charset="-122"/>
              <a:ea typeface="黑体" panose="02010609060101010101" pitchFamily="49" charset="-122"/>
            </a:endParaRPr>
          </a:p>
          <a:p>
            <a:pPr>
              <a:lnSpc>
                <a:spcPct val="125000"/>
              </a:lnSpc>
            </a:pPr>
            <a:r>
              <a:rPr lang="zh-CN" altLang="en-US" sz="1600" dirty="0">
                <a:latin typeface="黑体" panose="02010609060101010101" pitchFamily="49" charset="-122"/>
                <a:ea typeface="黑体" panose="02010609060101010101" pitchFamily="49" charset="-122"/>
              </a:rPr>
              <a:t>关键词：</a:t>
            </a:r>
            <a:endParaRPr lang="en-US" altLang="zh-CN" sz="1600" dirty="0">
              <a:latin typeface="黑体" panose="02010609060101010101" pitchFamily="49" charset="-122"/>
              <a:ea typeface="黑体" panose="02010609060101010101" pitchFamily="49" charset="-122"/>
            </a:endParaRPr>
          </a:p>
          <a:p>
            <a:pPr>
              <a:lnSpc>
                <a:spcPct val="125000"/>
              </a:lnSpc>
            </a:pPr>
            <a:r>
              <a:rPr lang="zh-CN" altLang="en-US" sz="1600" dirty="0">
                <a:solidFill>
                  <a:srgbClr val="FF0000"/>
                </a:solidFill>
                <a:latin typeface="黑体" panose="02010609060101010101" pitchFamily="49" charset="-122"/>
                <a:ea typeface="黑体" panose="02010609060101010101" pitchFamily="49" charset="-122"/>
              </a:rPr>
              <a:t>论文评审成绩：</a:t>
            </a:r>
            <a:endParaRPr lang="en-US" altLang="zh-CN" sz="1600" dirty="0">
              <a:solidFill>
                <a:srgbClr val="0000CC"/>
              </a:solidFill>
              <a:latin typeface="黑体" panose="02010609060101010101" pitchFamily="49" charset="-122"/>
              <a:ea typeface="黑体" panose="02010609060101010101" pitchFamily="49" charset="-122"/>
            </a:endParaRPr>
          </a:p>
        </p:txBody>
      </p:sp>
      <p:sp>
        <p:nvSpPr>
          <p:cNvPr id="6" name="文本框 5"/>
          <p:cNvSpPr txBox="1"/>
          <p:nvPr/>
        </p:nvSpPr>
        <p:spPr>
          <a:xfrm>
            <a:off x="61773" y="3852952"/>
            <a:ext cx="9020454" cy="1862048"/>
          </a:xfrm>
          <a:prstGeom prst="rect">
            <a:avLst/>
          </a:prstGeom>
          <a:noFill/>
        </p:spPr>
        <p:txBody>
          <a:bodyPr wrap="square" rtlCol="0">
            <a:spAutoFit/>
          </a:bodyPr>
          <a:lstStyle/>
          <a:p>
            <a:pPr>
              <a:lnSpc>
                <a:spcPct val="125000"/>
              </a:lnSpc>
            </a:pPr>
            <a:r>
              <a:rPr lang="zh-CN" altLang="en-US" sz="2000" b="1" dirty="0">
                <a:solidFill>
                  <a:srgbClr val="0000FF"/>
                </a:solidFill>
                <a:latin typeface="黑体" panose="02010609060101010101" pitchFamily="49" charset="-122"/>
                <a:ea typeface="黑体" panose="02010609060101010101" pitchFamily="49" charset="-122"/>
              </a:rPr>
              <a:t>科研成果情况</a:t>
            </a:r>
            <a:r>
              <a:rPr lang="zh-CN" altLang="en-US" b="1" dirty="0">
                <a:solidFill>
                  <a:srgbClr val="0000FF"/>
                </a:solidFill>
                <a:latin typeface="黑体" panose="02010609060101010101" pitchFamily="49" charset="-122"/>
                <a:ea typeface="黑体" panose="02010609060101010101" pitchFamily="49" charset="-122"/>
              </a:rPr>
              <a:t>（填写系统中登记的用于申请学位的成果信息）</a:t>
            </a:r>
            <a:r>
              <a:rPr lang="en-US" altLang="zh-CN" b="1" kern="0" dirty="0">
                <a:solidFill>
                  <a:srgbClr val="000000"/>
                </a:solidFill>
                <a:latin typeface="宋体" panose="02010600030101010101" pitchFamily="2" charset="-122"/>
                <a:ea typeface="黑体" panose="02010609060101010101" pitchFamily="49" charset="-122"/>
              </a:rPr>
              <a:t>    </a:t>
            </a:r>
            <a:endParaRPr lang="en-US" altLang="zh-CN" sz="1600" dirty="0">
              <a:latin typeface="黑体" panose="02010609060101010101" pitchFamily="49" charset="-122"/>
              <a:ea typeface="黑体" panose="02010609060101010101" pitchFamily="49" charset="-122"/>
            </a:endParaRPr>
          </a:p>
          <a:p>
            <a:pPr>
              <a:lnSpc>
                <a:spcPct val="125000"/>
              </a:lnSpc>
            </a:pPr>
            <a:r>
              <a:rPr lang="zh-CN" altLang="en-US" sz="1200" dirty="0">
                <a:ea typeface="黑体" panose="02010609060101010101" pitchFamily="49" charset="-122"/>
              </a:rPr>
              <a:t>论文：列明题目、期刊名称、发表年月、检索情况、影响因子和分区等</a:t>
            </a:r>
            <a:endParaRPr lang="en-US" altLang="zh-CN" sz="1200" dirty="0">
              <a:ea typeface="黑体" panose="02010609060101010101" pitchFamily="49" charset="-122"/>
            </a:endParaRPr>
          </a:p>
          <a:p>
            <a:pPr>
              <a:lnSpc>
                <a:spcPct val="125000"/>
              </a:lnSpc>
            </a:pPr>
            <a:r>
              <a:rPr lang="zh-CN" altLang="en-US" sz="1200" dirty="0">
                <a:ea typeface="黑体" panose="02010609060101010101" pitchFamily="49" charset="-122"/>
              </a:rPr>
              <a:t>著作：列明著作名称、出版年月等</a:t>
            </a:r>
            <a:endParaRPr lang="en-US" altLang="zh-CN" sz="1200" dirty="0">
              <a:ea typeface="黑体" panose="02010609060101010101" pitchFamily="49" charset="-122"/>
            </a:endParaRPr>
          </a:p>
          <a:p>
            <a:pPr>
              <a:lnSpc>
                <a:spcPct val="125000"/>
              </a:lnSpc>
            </a:pPr>
            <a:r>
              <a:rPr lang="zh-CN" altLang="en-US" sz="1200" dirty="0">
                <a:ea typeface="黑体" panose="02010609060101010101" pitchFamily="49" charset="-122"/>
              </a:rPr>
              <a:t>获奖：列明成果名称、完成或获奖日期、颁奖单位</a:t>
            </a:r>
            <a:r>
              <a:rPr lang="en-US" altLang="zh-CN" sz="1200" dirty="0">
                <a:ea typeface="黑体" panose="02010609060101010101" pitchFamily="49" charset="-122"/>
              </a:rPr>
              <a:t>/</a:t>
            </a:r>
            <a:r>
              <a:rPr lang="zh-CN" altLang="en-US" sz="1200" dirty="0">
                <a:ea typeface="黑体" panose="02010609060101010101" pitchFamily="49" charset="-122"/>
              </a:rPr>
              <a:t>成果级别和等级及排名情况等</a:t>
            </a:r>
            <a:endParaRPr lang="en-US" altLang="zh-CN" sz="1200" dirty="0">
              <a:ea typeface="黑体" panose="02010609060101010101" pitchFamily="49" charset="-122"/>
            </a:endParaRPr>
          </a:p>
          <a:p>
            <a:pPr>
              <a:lnSpc>
                <a:spcPct val="125000"/>
              </a:lnSpc>
            </a:pPr>
            <a:r>
              <a:rPr lang="zh-CN" altLang="en-US" sz="1200" dirty="0">
                <a:ea typeface="黑体" panose="02010609060101010101" pitchFamily="49" charset="-122"/>
              </a:rPr>
              <a:t>专利：列明专利名称、授权公告日</a:t>
            </a:r>
            <a:r>
              <a:rPr lang="en-US" altLang="zh-CN" sz="1200" dirty="0">
                <a:ea typeface="黑体" panose="02010609060101010101" pitchFamily="49" charset="-122"/>
              </a:rPr>
              <a:t>/</a:t>
            </a:r>
            <a:r>
              <a:rPr lang="zh-CN" altLang="en-US" sz="1200" dirty="0">
                <a:ea typeface="黑体" panose="02010609060101010101" pitchFamily="49" charset="-122"/>
              </a:rPr>
              <a:t>授权状态、学校所属第几单位等</a:t>
            </a:r>
            <a:endParaRPr lang="en-US" altLang="zh-CN" sz="1200" dirty="0">
              <a:ea typeface="黑体" panose="02010609060101010101" pitchFamily="49" charset="-122"/>
            </a:endParaRPr>
          </a:p>
          <a:p>
            <a:pPr>
              <a:lnSpc>
                <a:spcPct val="125000"/>
              </a:lnSpc>
            </a:pPr>
            <a:endParaRPr lang="en-US" altLang="zh-CN" sz="1200" dirty="0">
              <a:ea typeface="黑体" panose="02010609060101010101" pitchFamily="49" charset="-122"/>
            </a:endParaRPr>
          </a:p>
          <a:p>
            <a:pPr>
              <a:lnSpc>
                <a:spcPct val="125000"/>
              </a:lnSpc>
            </a:pPr>
            <a:r>
              <a:rPr lang="zh-CN" altLang="en-US" sz="1200" dirty="0">
                <a:ea typeface="黑体" panose="02010609060101010101" pitchFamily="49" charset="-122"/>
              </a:rPr>
              <a:t>非排名第一请标注，未标注默认排名第一</a:t>
            </a:r>
            <a:endParaRPr lang="zh-CN" altLang="zh-CN" sz="1200" dirty="0">
              <a:ea typeface="黑体" panose="02010609060101010101" pitchFamily="49"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6"/>
          <p:cNvSpPr txBox="1"/>
          <p:nvPr/>
        </p:nvSpPr>
        <p:spPr>
          <a:xfrm>
            <a:off x="0" y="204470"/>
            <a:ext cx="9144000" cy="633730"/>
          </a:xfrm>
          <a:prstGeom prst="rect">
            <a:avLst/>
          </a:prstGeom>
        </p:spPr>
        <p:txBody>
          <a:bodyPr anchor="ctr"/>
          <a:lstStyle>
            <a:lvl1pPr marL="0" indent="88900" algn="l" defTabSz="685800" rtl="0" eaLnBrk="1" latinLnBrk="0" hangingPunct="1">
              <a:lnSpc>
                <a:spcPct val="90000"/>
              </a:lnSpc>
              <a:spcBef>
                <a:spcPct val="0"/>
              </a:spcBef>
              <a:buNone/>
              <a:defRPr sz="4000" b="1" kern="1200">
                <a:gradFill>
                  <a:gsLst>
                    <a:gs pos="0">
                      <a:schemeClr val="accent6">
                        <a:lumMod val="50000"/>
                      </a:schemeClr>
                    </a:gs>
                    <a:gs pos="100000">
                      <a:schemeClr val="accent6">
                        <a:lumMod val="50000"/>
                      </a:schemeClr>
                    </a:gs>
                  </a:gsLst>
                  <a:lin ang="5400000" scaled="1"/>
                </a:gradFill>
                <a:latin typeface="微软雅黑" panose="020B0503020204020204" pitchFamily="34" charset="-122"/>
                <a:ea typeface="微软雅黑" panose="020B0503020204020204" pitchFamily="34" charset="-122"/>
                <a:cs typeface="+mj-cs"/>
              </a:defRPr>
            </a:lvl1pPr>
          </a:lstStyle>
          <a:p>
            <a:r>
              <a:rPr lang="en-US" altLang="zh-CN" sz="3200" dirty="0">
                <a:solidFill>
                  <a:srgbClr val="FF0000"/>
                </a:solidFill>
              </a:rPr>
              <a:t>XXX</a:t>
            </a:r>
            <a:r>
              <a:rPr lang="zh-CN" altLang="en-US" sz="3200" dirty="0"/>
              <a:t>科研成果</a:t>
            </a:r>
            <a:r>
              <a:rPr lang="zh-CN" altLang="en-US" sz="3200" dirty="0">
                <a:sym typeface="+mn-ea"/>
              </a:rPr>
              <a:t>情况说明</a:t>
            </a:r>
          </a:p>
        </p:txBody>
      </p:sp>
      <p:sp>
        <p:nvSpPr>
          <p:cNvPr id="3" name="文本框 2"/>
          <p:cNvSpPr txBox="1"/>
          <p:nvPr/>
        </p:nvSpPr>
        <p:spPr>
          <a:xfrm>
            <a:off x="708454" y="1318054"/>
            <a:ext cx="7727092" cy="369332"/>
          </a:xfrm>
          <a:prstGeom prst="rect">
            <a:avLst/>
          </a:prstGeom>
          <a:noFill/>
        </p:spPr>
        <p:txBody>
          <a:bodyPr wrap="square" rtlCol="0">
            <a:spAutoFit/>
          </a:bodyPr>
          <a:lstStyle/>
          <a:p>
            <a:r>
              <a:rPr lang="zh-CN" altLang="en-US" dirty="0"/>
              <a:t>本页对于科研成果存在的特殊情况进行具体说明，可附相关材料截图</a:t>
            </a:r>
            <a:endParaRPr lang="en-US" altLang="zh-CN"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6"/>
          <p:cNvSpPr txBox="1"/>
          <p:nvPr/>
        </p:nvSpPr>
        <p:spPr>
          <a:xfrm>
            <a:off x="0" y="204470"/>
            <a:ext cx="9144000" cy="633730"/>
          </a:xfrm>
          <a:prstGeom prst="rect">
            <a:avLst/>
          </a:prstGeom>
        </p:spPr>
        <p:txBody>
          <a:bodyPr anchor="ctr"/>
          <a:lstStyle>
            <a:lvl1pPr marL="0" indent="88900" algn="l" defTabSz="685800" rtl="0" eaLnBrk="1" latinLnBrk="0" hangingPunct="1">
              <a:lnSpc>
                <a:spcPct val="90000"/>
              </a:lnSpc>
              <a:spcBef>
                <a:spcPct val="0"/>
              </a:spcBef>
              <a:buNone/>
              <a:defRPr sz="4000" b="1" kern="1200">
                <a:gradFill>
                  <a:gsLst>
                    <a:gs pos="0">
                      <a:schemeClr val="accent6">
                        <a:lumMod val="50000"/>
                      </a:schemeClr>
                    </a:gs>
                    <a:gs pos="100000">
                      <a:schemeClr val="accent6">
                        <a:lumMod val="50000"/>
                      </a:schemeClr>
                    </a:gs>
                  </a:gsLst>
                  <a:lin ang="5400000" scaled="1"/>
                </a:gradFill>
                <a:latin typeface="微软雅黑" panose="020B0503020204020204" pitchFamily="34" charset="-122"/>
                <a:ea typeface="微软雅黑" panose="020B0503020204020204" pitchFamily="34" charset="-122"/>
                <a:cs typeface="+mj-cs"/>
              </a:defRPr>
            </a:lvl1pPr>
          </a:lstStyle>
          <a:p>
            <a:r>
              <a:rPr lang="en-US" altLang="zh-CN" sz="3200" dirty="0">
                <a:solidFill>
                  <a:srgbClr val="FF0000"/>
                </a:solidFill>
              </a:rPr>
              <a:t>XXX</a:t>
            </a:r>
            <a:r>
              <a:rPr lang="zh-CN" altLang="en-US" sz="3200" dirty="0"/>
              <a:t>盲审</a:t>
            </a:r>
            <a:r>
              <a:rPr lang="zh-CN" altLang="en-US" sz="3200" dirty="0">
                <a:sym typeface="+mn-ea"/>
              </a:rPr>
              <a:t>情况简介</a:t>
            </a:r>
          </a:p>
        </p:txBody>
      </p:sp>
      <p:sp>
        <p:nvSpPr>
          <p:cNvPr id="3" name="文本框 2"/>
          <p:cNvSpPr txBox="1"/>
          <p:nvPr/>
        </p:nvSpPr>
        <p:spPr>
          <a:xfrm>
            <a:off x="667264" y="1927654"/>
            <a:ext cx="8097795" cy="646331"/>
          </a:xfrm>
          <a:prstGeom prst="rect">
            <a:avLst/>
          </a:prstGeom>
          <a:noFill/>
        </p:spPr>
        <p:txBody>
          <a:bodyPr wrap="square" rtlCol="0">
            <a:spAutoFit/>
          </a:bodyPr>
          <a:lstStyle/>
          <a:p>
            <a:r>
              <a:rPr lang="zh-CN" altLang="en-US" dirty="0"/>
              <a:t>本页请粘贴具有代表性的盲审意见截图并简要总结每一次盲审专家指出的主要不足之处</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6"/>
          <p:cNvSpPr txBox="1"/>
          <p:nvPr/>
        </p:nvSpPr>
        <p:spPr>
          <a:xfrm>
            <a:off x="0" y="204470"/>
            <a:ext cx="9144000" cy="633730"/>
          </a:xfrm>
          <a:prstGeom prst="rect">
            <a:avLst/>
          </a:prstGeom>
        </p:spPr>
        <p:txBody>
          <a:bodyPr anchor="ctr"/>
          <a:lstStyle>
            <a:lvl1pPr marL="0" indent="88900" algn="l" defTabSz="685800" rtl="0" eaLnBrk="1" latinLnBrk="0" hangingPunct="1">
              <a:lnSpc>
                <a:spcPct val="90000"/>
              </a:lnSpc>
              <a:spcBef>
                <a:spcPct val="0"/>
              </a:spcBef>
              <a:buNone/>
              <a:defRPr sz="4000" b="1" kern="1200">
                <a:gradFill>
                  <a:gsLst>
                    <a:gs pos="0">
                      <a:schemeClr val="accent6">
                        <a:lumMod val="50000"/>
                      </a:schemeClr>
                    </a:gs>
                    <a:gs pos="100000">
                      <a:schemeClr val="accent6">
                        <a:lumMod val="50000"/>
                      </a:schemeClr>
                    </a:gs>
                  </a:gsLst>
                  <a:lin ang="5400000" scaled="1"/>
                </a:gradFill>
                <a:latin typeface="微软雅黑" panose="020B0503020204020204" pitchFamily="34" charset="-122"/>
                <a:ea typeface="微软雅黑" panose="020B0503020204020204" pitchFamily="34" charset="-122"/>
                <a:cs typeface="+mj-cs"/>
              </a:defRPr>
            </a:lvl1pPr>
          </a:lstStyle>
          <a:p>
            <a:r>
              <a:rPr lang="en-US" altLang="zh-CN" sz="3200" dirty="0">
                <a:solidFill>
                  <a:srgbClr val="FF0000"/>
                </a:solidFill>
              </a:rPr>
              <a:t>XXX</a:t>
            </a:r>
            <a:r>
              <a:rPr lang="zh-CN" altLang="en-US" sz="3200" dirty="0"/>
              <a:t>答辩</a:t>
            </a:r>
            <a:r>
              <a:rPr lang="zh-CN" altLang="en-US" sz="3200" dirty="0">
                <a:sym typeface="+mn-ea"/>
              </a:rPr>
              <a:t>情况简介</a:t>
            </a:r>
          </a:p>
        </p:txBody>
      </p:sp>
      <p:sp>
        <p:nvSpPr>
          <p:cNvPr id="3" name="文本框 2"/>
          <p:cNvSpPr txBox="1"/>
          <p:nvPr/>
        </p:nvSpPr>
        <p:spPr>
          <a:xfrm>
            <a:off x="708454" y="1318054"/>
            <a:ext cx="7727092" cy="369332"/>
          </a:xfrm>
          <a:prstGeom prst="rect">
            <a:avLst/>
          </a:prstGeom>
          <a:noFill/>
        </p:spPr>
        <p:txBody>
          <a:bodyPr wrap="square" rtlCol="0">
            <a:spAutoFit/>
          </a:bodyPr>
          <a:lstStyle/>
          <a:p>
            <a:r>
              <a:rPr lang="zh-CN" altLang="en-US" dirty="0"/>
              <a:t>本页请粘贴答辩决议表截图</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5757" y="1861834"/>
            <a:ext cx="8712485" cy="743986"/>
          </a:xfrm>
          <a:prstGeom prst="rect">
            <a:avLst/>
          </a:prstGeom>
        </p:spPr>
        <p:txBody>
          <a:bodyPr wrap="square">
            <a:spAutoFit/>
          </a:bodyPr>
          <a:lstStyle/>
          <a:p>
            <a:pPr algn="ctr">
              <a:lnSpc>
                <a:spcPct val="150000"/>
              </a:lnSpc>
            </a:pPr>
            <a:r>
              <a:rPr lang="zh-CN" altLang="zh-CN" sz="32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受到记过以上处分</a:t>
            </a:r>
            <a:r>
              <a:rPr lang="zh-CN" altLang="en-US" sz="32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情况</a:t>
            </a:r>
            <a:endParaRPr lang="en-US" altLang="zh-CN" sz="32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6"/>
          <p:cNvSpPr txBox="1"/>
          <p:nvPr/>
        </p:nvSpPr>
        <p:spPr>
          <a:xfrm>
            <a:off x="0" y="204470"/>
            <a:ext cx="9144000" cy="633730"/>
          </a:xfrm>
          <a:prstGeom prst="rect">
            <a:avLst/>
          </a:prstGeom>
        </p:spPr>
        <p:txBody>
          <a:bodyPr anchor="ctr"/>
          <a:lstStyle>
            <a:lvl1pPr marL="0" indent="88900" algn="l" defTabSz="685800" rtl="0" eaLnBrk="1" latinLnBrk="0" hangingPunct="1">
              <a:lnSpc>
                <a:spcPct val="90000"/>
              </a:lnSpc>
              <a:spcBef>
                <a:spcPct val="0"/>
              </a:spcBef>
              <a:buNone/>
              <a:defRPr sz="4000" b="1" kern="1200">
                <a:gradFill>
                  <a:gsLst>
                    <a:gs pos="0">
                      <a:schemeClr val="accent6">
                        <a:lumMod val="50000"/>
                      </a:schemeClr>
                    </a:gs>
                    <a:gs pos="100000">
                      <a:schemeClr val="accent6">
                        <a:lumMod val="50000"/>
                      </a:schemeClr>
                    </a:gs>
                  </a:gsLst>
                  <a:lin ang="5400000" scaled="1"/>
                </a:gradFill>
                <a:latin typeface="微软雅黑" panose="020B0503020204020204" pitchFamily="34" charset="-122"/>
                <a:ea typeface="微软雅黑" panose="020B0503020204020204" pitchFamily="34" charset="-122"/>
                <a:cs typeface="+mj-cs"/>
              </a:defRPr>
            </a:lvl1pPr>
          </a:lstStyle>
          <a:p>
            <a:r>
              <a:rPr lang="en-US" altLang="zh-CN" sz="3200" dirty="0">
                <a:solidFill>
                  <a:srgbClr val="FF0000"/>
                </a:solidFill>
              </a:rPr>
              <a:t>XXX</a:t>
            </a:r>
            <a:r>
              <a:rPr lang="zh-CN" altLang="en-US" sz="3200" dirty="0">
                <a:sym typeface="+mn-ea"/>
              </a:rPr>
              <a:t>情况简介</a:t>
            </a:r>
          </a:p>
        </p:txBody>
      </p:sp>
      <p:sp>
        <p:nvSpPr>
          <p:cNvPr id="9" name="文本框 8"/>
          <p:cNvSpPr txBox="1"/>
          <p:nvPr/>
        </p:nvSpPr>
        <p:spPr>
          <a:xfrm>
            <a:off x="123546" y="837674"/>
            <a:ext cx="2839565" cy="2939266"/>
          </a:xfrm>
          <a:prstGeom prst="rect">
            <a:avLst/>
          </a:prstGeom>
          <a:noFill/>
        </p:spPr>
        <p:txBody>
          <a:bodyPr wrap="square" rtlCol="0">
            <a:spAutoFit/>
          </a:bodyPr>
          <a:lstStyle/>
          <a:p>
            <a:pPr>
              <a:lnSpc>
                <a:spcPct val="125000"/>
              </a:lnSpc>
            </a:pPr>
            <a:r>
              <a:rPr lang="zh-CN" altLang="en-US" sz="2000" b="1" dirty="0">
                <a:solidFill>
                  <a:srgbClr val="0000FF"/>
                </a:solidFill>
                <a:latin typeface="黑体" panose="02010609060101010101" pitchFamily="49" charset="-122"/>
                <a:ea typeface="黑体" panose="02010609060101010101" pitchFamily="49" charset="-122"/>
              </a:rPr>
              <a:t>基本情况：</a:t>
            </a:r>
            <a:endParaRPr lang="en-US" altLang="zh-CN" sz="2000" b="1" dirty="0">
              <a:solidFill>
                <a:srgbClr val="0000FF"/>
              </a:solidFill>
              <a:latin typeface="黑体" panose="02010609060101010101" pitchFamily="49" charset="-122"/>
              <a:ea typeface="黑体" panose="02010609060101010101" pitchFamily="49" charset="-122"/>
            </a:endParaRPr>
          </a:p>
          <a:p>
            <a:pPr>
              <a:lnSpc>
                <a:spcPct val="125000"/>
              </a:lnSpc>
            </a:pPr>
            <a:r>
              <a:rPr lang="zh-CN" altLang="en-US" sz="1600" dirty="0">
                <a:latin typeface="黑体" panose="02010609060101010101" pitchFamily="49" charset="-122"/>
                <a:ea typeface="黑体" panose="02010609060101010101" pitchFamily="49" charset="-122"/>
              </a:rPr>
              <a:t>姓名：</a:t>
            </a:r>
            <a:endParaRPr lang="en-US" altLang="zh-CN" sz="1600" dirty="0">
              <a:latin typeface="黑体" panose="02010609060101010101" pitchFamily="49" charset="-122"/>
              <a:ea typeface="黑体" panose="02010609060101010101" pitchFamily="49" charset="-122"/>
            </a:endParaRPr>
          </a:p>
          <a:p>
            <a:pPr>
              <a:lnSpc>
                <a:spcPct val="125000"/>
              </a:lnSpc>
            </a:pPr>
            <a:r>
              <a:rPr lang="zh-CN" altLang="en-US" sz="1600" dirty="0">
                <a:latin typeface="黑体" panose="02010609060101010101" pitchFamily="49" charset="-122"/>
                <a:ea typeface="黑体" panose="02010609060101010101" pitchFamily="49" charset="-122"/>
              </a:rPr>
              <a:t>性别：</a:t>
            </a:r>
            <a:endParaRPr lang="en-US" altLang="zh-CN" sz="1600" dirty="0">
              <a:latin typeface="黑体" panose="02010609060101010101" pitchFamily="49" charset="-122"/>
              <a:ea typeface="黑体" panose="02010609060101010101" pitchFamily="49" charset="-122"/>
            </a:endParaRPr>
          </a:p>
          <a:p>
            <a:pPr>
              <a:lnSpc>
                <a:spcPct val="125000"/>
              </a:lnSpc>
            </a:pPr>
            <a:r>
              <a:rPr lang="zh-CN" altLang="en-US" sz="1600" dirty="0">
                <a:latin typeface="黑体" panose="02010609060101010101" pitchFamily="49" charset="-122"/>
                <a:ea typeface="黑体" panose="02010609060101010101" pitchFamily="49" charset="-122"/>
              </a:rPr>
              <a:t>学号：</a:t>
            </a:r>
            <a:endParaRPr lang="en-US" altLang="zh-CN" sz="1600" dirty="0">
              <a:latin typeface="黑体" panose="02010609060101010101" pitchFamily="49" charset="-122"/>
              <a:ea typeface="黑体" panose="02010609060101010101" pitchFamily="49" charset="-122"/>
            </a:endParaRPr>
          </a:p>
          <a:p>
            <a:pPr>
              <a:lnSpc>
                <a:spcPct val="125000"/>
              </a:lnSpc>
            </a:pPr>
            <a:r>
              <a:rPr lang="zh-CN" altLang="en-US" sz="1600" dirty="0">
                <a:latin typeface="黑体" panose="02010609060101010101" pitchFamily="49" charset="-122"/>
                <a:ea typeface="黑体" panose="02010609060101010101" pitchFamily="49" charset="-122"/>
              </a:rPr>
              <a:t>入学时间：</a:t>
            </a:r>
            <a:r>
              <a:rPr lang="en-US" altLang="zh-CN" sz="1600" dirty="0">
                <a:latin typeface="黑体" panose="02010609060101010101" pitchFamily="49" charset="-122"/>
                <a:ea typeface="黑体" panose="02010609060101010101" pitchFamily="49" charset="-122"/>
              </a:rPr>
              <a:t>          </a:t>
            </a:r>
          </a:p>
          <a:p>
            <a:pPr>
              <a:lnSpc>
                <a:spcPct val="125000"/>
              </a:lnSpc>
            </a:pPr>
            <a:r>
              <a:rPr lang="zh-CN" altLang="en-US" sz="1600" dirty="0">
                <a:latin typeface="黑体" panose="02010609060101010101" pitchFamily="49" charset="-122"/>
                <a:ea typeface="黑体" panose="02010609060101010101" pitchFamily="49" charset="-122"/>
              </a:rPr>
              <a:t>学生类别：</a:t>
            </a:r>
            <a:endParaRPr lang="en-US" altLang="zh-CN" sz="1600" dirty="0">
              <a:latin typeface="黑体" panose="02010609060101010101" pitchFamily="49" charset="-122"/>
              <a:ea typeface="黑体" panose="02010609060101010101" pitchFamily="49" charset="-122"/>
            </a:endParaRPr>
          </a:p>
          <a:p>
            <a:pPr>
              <a:lnSpc>
                <a:spcPct val="125000"/>
              </a:lnSpc>
            </a:pPr>
            <a:r>
              <a:rPr lang="zh-CN" altLang="en-US" sz="1600" dirty="0">
                <a:latin typeface="黑体" panose="02010609060101010101" pitchFamily="49" charset="-122"/>
                <a:ea typeface="黑体" panose="02010609060101010101" pitchFamily="49" charset="-122"/>
              </a:rPr>
              <a:t>专业：</a:t>
            </a:r>
            <a:endParaRPr lang="en-US" altLang="zh-CN" sz="1600" dirty="0">
              <a:latin typeface="黑体" panose="02010609060101010101" pitchFamily="49" charset="-122"/>
              <a:ea typeface="黑体" panose="02010609060101010101" pitchFamily="49" charset="-122"/>
            </a:endParaRPr>
          </a:p>
          <a:p>
            <a:pPr>
              <a:lnSpc>
                <a:spcPct val="125000"/>
              </a:lnSpc>
            </a:pPr>
            <a:r>
              <a:rPr lang="zh-CN" altLang="en-US" sz="1600" dirty="0">
                <a:latin typeface="黑体" panose="02010609060101010101" pitchFamily="49" charset="-122"/>
                <a:ea typeface="黑体" panose="02010609060101010101" pitchFamily="49" charset="-122"/>
              </a:rPr>
              <a:t>导师</a:t>
            </a:r>
            <a:endParaRPr lang="en-US" altLang="zh-CN" sz="1600" dirty="0">
              <a:latin typeface="黑体" panose="02010609060101010101" pitchFamily="49" charset="-122"/>
              <a:ea typeface="黑体" panose="02010609060101010101" pitchFamily="49" charset="-122"/>
            </a:endParaRPr>
          </a:p>
          <a:p>
            <a:pPr>
              <a:lnSpc>
                <a:spcPct val="125000"/>
              </a:lnSpc>
            </a:pPr>
            <a:r>
              <a:rPr lang="zh-CN" altLang="en-US" sz="1600" dirty="0">
                <a:latin typeface="黑体" panose="02010609060101010101" pitchFamily="49" charset="-122"/>
                <a:ea typeface="黑体" panose="02010609060101010101" pitchFamily="49" charset="-122"/>
              </a:rPr>
              <a:t>院系：</a:t>
            </a:r>
          </a:p>
        </p:txBody>
      </p:sp>
      <p:sp>
        <p:nvSpPr>
          <p:cNvPr id="10" name="矩形 9"/>
          <p:cNvSpPr/>
          <p:nvPr/>
        </p:nvSpPr>
        <p:spPr>
          <a:xfrm>
            <a:off x="3086657" y="837674"/>
            <a:ext cx="4618583" cy="1400383"/>
          </a:xfrm>
          <a:prstGeom prst="rect">
            <a:avLst/>
          </a:prstGeom>
        </p:spPr>
        <p:txBody>
          <a:bodyPr wrap="square">
            <a:spAutoFit/>
          </a:bodyPr>
          <a:lstStyle/>
          <a:p>
            <a:pPr>
              <a:lnSpc>
                <a:spcPct val="125000"/>
              </a:lnSpc>
            </a:pPr>
            <a:r>
              <a:rPr lang="zh-CN" altLang="en-US" sz="2000" b="1" dirty="0">
                <a:solidFill>
                  <a:srgbClr val="0000FF"/>
                </a:solidFill>
                <a:latin typeface="黑体" panose="02010609060101010101" pitchFamily="49" charset="-122"/>
                <a:ea typeface="黑体" panose="02010609060101010101" pitchFamily="49" charset="-122"/>
              </a:rPr>
              <a:t>学习情况：</a:t>
            </a:r>
            <a:endParaRPr lang="en-US" altLang="zh-CN" sz="2000" b="1" dirty="0">
              <a:solidFill>
                <a:srgbClr val="0000FF"/>
              </a:solidFill>
              <a:latin typeface="黑体" panose="02010609060101010101" pitchFamily="49" charset="-122"/>
              <a:ea typeface="黑体" panose="02010609060101010101" pitchFamily="49" charset="-122"/>
            </a:endParaRPr>
          </a:p>
          <a:p>
            <a:pPr>
              <a:lnSpc>
                <a:spcPct val="125000"/>
              </a:lnSpc>
            </a:pPr>
            <a:r>
              <a:rPr lang="zh-CN" altLang="en-US" sz="1600" dirty="0">
                <a:latin typeface="黑体" panose="02010609060101010101" pitchFamily="49" charset="-122"/>
                <a:ea typeface="黑体" panose="02010609060101010101" pitchFamily="49" charset="-122"/>
              </a:rPr>
              <a:t>已修满规定学分及完成培养环节的各项要求</a:t>
            </a:r>
            <a:endParaRPr lang="en-US" altLang="zh-CN" sz="1600" dirty="0">
              <a:latin typeface="黑体" panose="02010609060101010101" pitchFamily="49" charset="-122"/>
              <a:ea typeface="黑体" panose="02010609060101010101" pitchFamily="49" charset="-122"/>
            </a:endParaRPr>
          </a:p>
          <a:p>
            <a:pPr>
              <a:lnSpc>
                <a:spcPct val="125000"/>
              </a:lnSpc>
            </a:pPr>
            <a:r>
              <a:rPr lang="zh-CN" altLang="en-US" sz="1600" dirty="0">
                <a:latin typeface="黑体" panose="02010609060101010101" pitchFamily="49" charset="-122"/>
                <a:ea typeface="黑体" panose="02010609060101010101" pitchFamily="49" charset="-122"/>
              </a:rPr>
              <a:t>开题时间：</a:t>
            </a:r>
            <a:r>
              <a:rPr lang="en-US" altLang="zh-CN" sz="1600" dirty="0">
                <a:solidFill>
                  <a:srgbClr val="CC00CC"/>
                </a:solidFill>
                <a:latin typeface="黑体" panose="02010609060101010101" pitchFamily="49" charset="-122"/>
                <a:ea typeface="黑体" panose="02010609060101010101" pitchFamily="49" charset="-122"/>
              </a:rPr>
              <a:t> </a:t>
            </a:r>
          </a:p>
          <a:p>
            <a:pPr>
              <a:lnSpc>
                <a:spcPct val="125000"/>
              </a:lnSpc>
            </a:pPr>
            <a:r>
              <a:rPr lang="zh-CN" altLang="en-US" sz="1600" dirty="0">
                <a:latin typeface="黑体" panose="02010609060101010101" pitchFamily="49" charset="-122"/>
                <a:ea typeface="黑体" panose="02010609060101010101" pitchFamily="49" charset="-122"/>
              </a:rPr>
              <a:t>答辩时间：</a:t>
            </a:r>
            <a:r>
              <a:rPr lang="en-US" altLang="zh-CN" sz="1600" dirty="0">
                <a:solidFill>
                  <a:srgbClr val="CC00CC"/>
                </a:solidFill>
                <a:latin typeface="黑体" panose="02010609060101010101" pitchFamily="49" charset="-122"/>
                <a:ea typeface="黑体" panose="02010609060101010101" pitchFamily="49" charset="-122"/>
              </a:rPr>
              <a:t>         </a:t>
            </a:r>
            <a:r>
              <a:rPr lang="zh-CN" altLang="en-US" sz="1600" dirty="0">
                <a:latin typeface="黑体" panose="02010609060101010101" pitchFamily="49" charset="-122"/>
                <a:ea typeface="黑体" panose="02010609060101010101" pitchFamily="49" charset="-122"/>
              </a:rPr>
              <a:t>答辩成绩：</a:t>
            </a:r>
            <a:endParaRPr lang="en-US" altLang="zh-CN" sz="1600" dirty="0">
              <a:solidFill>
                <a:srgbClr val="CC00CC"/>
              </a:solidFill>
              <a:latin typeface="黑体" panose="02010609060101010101" pitchFamily="49" charset="-122"/>
              <a:ea typeface="黑体" panose="02010609060101010101" pitchFamily="49" charset="-122"/>
            </a:endParaRPr>
          </a:p>
        </p:txBody>
      </p:sp>
      <p:sp>
        <p:nvSpPr>
          <p:cNvPr id="11" name="文本框 10"/>
          <p:cNvSpPr txBox="1"/>
          <p:nvPr/>
        </p:nvSpPr>
        <p:spPr>
          <a:xfrm>
            <a:off x="3086657" y="2238057"/>
            <a:ext cx="6172890" cy="1477328"/>
          </a:xfrm>
          <a:prstGeom prst="rect">
            <a:avLst/>
          </a:prstGeom>
          <a:noFill/>
        </p:spPr>
        <p:txBody>
          <a:bodyPr wrap="square" rtlCol="0">
            <a:spAutoFit/>
          </a:bodyPr>
          <a:lstStyle/>
          <a:p>
            <a:pPr>
              <a:lnSpc>
                <a:spcPct val="150000"/>
              </a:lnSpc>
            </a:pPr>
            <a:r>
              <a:rPr lang="zh-CN" altLang="en-US" sz="2000" b="1" dirty="0">
                <a:solidFill>
                  <a:srgbClr val="0000FF"/>
                </a:solidFill>
                <a:latin typeface="黑体" panose="02010609060101010101" pitchFamily="49" charset="-122"/>
                <a:ea typeface="黑体" panose="02010609060101010101" pitchFamily="49" charset="-122"/>
              </a:rPr>
              <a:t>学位论文情况：</a:t>
            </a:r>
            <a:endParaRPr lang="en-US" altLang="zh-CN" sz="2000" b="1" dirty="0">
              <a:solidFill>
                <a:srgbClr val="0000FF"/>
              </a:solidFill>
              <a:latin typeface="黑体" panose="02010609060101010101" pitchFamily="49" charset="-122"/>
              <a:ea typeface="黑体" panose="02010609060101010101" pitchFamily="49" charset="-122"/>
            </a:endParaRPr>
          </a:p>
          <a:p>
            <a:pPr>
              <a:lnSpc>
                <a:spcPct val="125000"/>
              </a:lnSpc>
            </a:pPr>
            <a:r>
              <a:rPr lang="zh-CN" altLang="en-US" sz="1600" dirty="0">
                <a:latin typeface="黑体" panose="02010609060101010101" pitchFamily="49" charset="-122"/>
                <a:ea typeface="黑体" panose="02010609060101010101" pitchFamily="49" charset="-122"/>
              </a:rPr>
              <a:t>题目：</a:t>
            </a:r>
            <a:endParaRPr lang="en-US" altLang="zh-CN" sz="1600" dirty="0">
              <a:latin typeface="黑体" panose="02010609060101010101" pitchFamily="49" charset="-122"/>
              <a:ea typeface="黑体" panose="02010609060101010101" pitchFamily="49" charset="-122"/>
            </a:endParaRPr>
          </a:p>
          <a:p>
            <a:pPr>
              <a:lnSpc>
                <a:spcPct val="125000"/>
              </a:lnSpc>
            </a:pPr>
            <a:r>
              <a:rPr lang="zh-CN" altLang="en-US" sz="1600" dirty="0">
                <a:latin typeface="黑体" panose="02010609060101010101" pitchFamily="49" charset="-122"/>
                <a:ea typeface="黑体" panose="02010609060101010101" pitchFamily="49" charset="-122"/>
              </a:rPr>
              <a:t>关键词：</a:t>
            </a:r>
            <a:endParaRPr lang="en-US" altLang="zh-CN" sz="1600" dirty="0">
              <a:latin typeface="黑体" panose="02010609060101010101" pitchFamily="49" charset="-122"/>
              <a:ea typeface="黑体" panose="02010609060101010101" pitchFamily="49" charset="-122"/>
            </a:endParaRPr>
          </a:p>
          <a:p>
            <a:pPr>
              <a:lnSpc>
                <a:spcPct val="125000"/>
              </a:lnSpc>
            </a:pPr>
            <a:r>
              <a:rPr lang="zh-CN" altLang="en-US" sz="1600" dirty="0">
                <a:solidFill>
                  <a:srgbClr val="FF0000"/>
                </a:solidFill>
                <a:latin typeface="黑体" panose="02010609060101010101" pitchFamily="49" charset="-122"/>
                <a:ea typeface="黑体" panose="02010609060101010101" pitchFamily="49" charset="-122"/>
              </a:rPr>
              <a:t>论文评审成绩：</a:t>
            </a:r>
            <a:endParaRPr lang="en-US" altLang="zh-CN" sz="1600" dirty="0">
              <a:solidFill>
                <a:srgbClr val="0000CC"/>
              </a:solidFill>
              <a:latin typeface="黑体" panose="02010609060101010101" pitchFamily="49" charset="-122"/>
              <a:ea typeface="黑体" panose="02010609060101010101" pitchFamily="49" charset="-122"/>
            </a:endParaRPr>
          </a:p>
        </p:txBody>
      </p:sp>
      <p:sp>
        <p:nvSpPr>
          <p:cNvPr id="6" name="文本框 5"/>
          <p:cNvSpPr txBox="1"/>
          <p:nvPr/>
        </p:nvSpPr>
        <p:spPr>
          <a:xfrm>
            <a:off x="123546" y="3776940"/>
            <a:ext cx="9020454" cy="1862048"/>
          </a:xfrm>
          <a:prstGeom prst="rect">
            <a:avLst/>
          </a:prstGeom>
          <a:noFill/>
        </p:spPr>
        <p:txBody>
          <a:bodyPr wrap="square" rtlCol="0">
            <a:spAutoFit/>
          </a:bodyPr>
          <a:lstStyle/>
          <a:p>
            <a:pPr>
              <a:lnSpc>
                <a:spcPct val="125000"/>
              </a:lnSpc>
            </a:pPr>
            <a:r>
              <a:rPr lang="zh-CN" altLang="en-US" sz="2000" b="1" dirty="0">
                <a:solidFill>
                  <a:srgbClr val="0000FF"/>
                </a:solidFill>
                <a:latin typeface="黑体" panose="02010609060101010101" pitchFamily="49" charset="-122"/>
                <a:ea typeface="黑体" panose="02010609060101010101" pitchFamily="49" charset="-122"/>
              </a:rPr>
              <a:t>科研成果情况</a:t>
            </a:r>
            <a:r>
              <a:rPr lang="zh-CN" altLang="en-US" b="1" dirty="0">
                <a:solidFill>
                  <a:srgbClr val="0000FF"/>
                </a:solidFill>
                <a:latin typeface="黑体" panose="02010609060101010101" pitchFamily="49" charset="-122"/>
                <a:ea typeface="黑体" panose="02010609060101010101" pitchFamily="49" charset="-122"/>
              </a:rPr>
              <a:t>（填写系统中登记的用于申请学位的成果信息）</a:t>
            </a:r>
            <a:r>
              <a:rPr lang="en-US" altLang="zh-CN" b="1" kern="0" dirty="0">
                <a:solidFill>
                  <a:srgbClr val="000000"/>
                </a:solidFill>
                <a:latin typeface="宋体" panose="02010600030101010101" pitchFamily="2" charset="-122"/>
                <a:ea typeface="黑体" panose="02010609060101010101" pitchFamily="49" charset="-122"/>
              </a:rPr>
              <a:t>    </a:t>
            </a:r>
            <a:endParaRPr lang="en-US" altLang="zh-CN" sz="1600" dirty="0">
              <a:latin typeface="黑体" panose="02010609060101010101" pitchFamily="49" charset="-122"/>
              <a:ea typeface="黑体" panose="02010609060101010101" pitchFamily="49" charset="-122"/>
            </a:endParaRPr>
          </a:p>
          <a:p>
            <a:pPr lvl="0">
              <a:lnSpc>
                <a:spcPct val="125000"/>
              </a:lnSpc>
            </a:pPr>
            <a:r>
              <a:rPr lang="zh-CN" altLang="en-US" sz="1200" dirty="0">
                <a:solidFill>
                  <a:prstClr val="black"/>
                </a:solidFill>
                <a:ea typeface="黑体" panose="02010609060101010101" pitchFamily="49" charset="-122"/>
              </a:rPr>
              <a:t>论文：列明题目、期刊名称、发表年月、检索情况、影响因子和分区等</a:t>
            </a:r>
            <a:endParaRPr lang="en-US" altLang="zh-CN" sz="1200" dirty="0">
              <a:solidFill>
                <a:prstClr val="black"/>
              </a:solidFill>
              <a:ea typeface="黑体" panose="02010609060101010101" pitchFamily="49" charset="-122"/>
            </a:endParaRPr>
          </a:p>
          <a:p>
            <a:pPr lvl="0">
              <a:lnSpc>
                <a:spcPct val="125000"/>
              </a:lnSpc>
            </a:pPr>
            <a:r>
              <a:rPr lang="zh-CN" altLang="en-US" sz="1200" dirty="0">
                <a:solidFill>
                  <a:prstClr val="black"/>
                </a:solidFill>
                <a:ea typeface="黑体" panose="02010609060101010101" pitchFamily="49" charset="-122"/>
              </a:rPr>
              <a:t>著作：列明著作名称、出版年月等</a:t>
            </a:r>
            <a:endParaRPr lang="en-US" altLang="zh-CN" sz="1200" dirty="0">
              <a:solidFill>
                <a:prstClr val="black"/>
              </a:solidFill>
              <a:ea typeface="黑体" panose="02010609060101010101" pitchFamily="49" charset="-122"/>
            </a:endParaRPr>
          </a:p>
          <a:p>
            <a:pPr lvl="0">
              <a:lnSpc>
                <a:spcPct val="125000"/>
              </a:lnSpc>
            </a:pPr>
            <a:r>
              <a:rPr lang="zh-CN" altLang="en-US" sz="1200" dirty="0">
                <a:solidFill>
                  <a:prstClr val="black"/>
                </a:solidFill>
                <a:ea typeface="黑体" panose="02010609060101010101" pitchFamily="49" charset="-122"/>
              </a:rPr>
              <a:t>获奖：列明成果名称、完成或获奖日期、颁奖单位</a:t>
            </a:r>
            <a:r>
              <a:rPr lang="en-US" altLang="zh-CN" sz="1200" dirty="0">
                <a:solidFill>
                  <a:prstClr val="black"/>
                </a:solidFill>
                <a:ea typeface="黑体" panose="02010609060101010101" pitchFamily="49" charset="-122"/>
              </a:rPr>
              <a:t>/</a:t>
            </a:r>
            <a:r>
              <a:rPr lang="zh-CN" altLang="en-US" sz="1200" dirty="0">
                <a:solidFill>
                  <a:prstClr val="black"/>
                </a:solidFill>
                <a:ea typeface="黑体" panose="02010609060101010101" pitchFamily="49" charset="-122"/>
              </a:rPr>
              <a:t>成果级别和等级及排名情况等</a:t>
            </a:r>
            <a:endParaRPr lang="en-US" altLang="zh-CN" sz="1200" dirty="0">
              <a:solidFill>
                <a:prstClr val="black"/>
              </a:solidFill>
              <a:ea typeface="黑体" panose="02010609060101010101" pitchFamily="49" charset="-122"/>
            </a:endParaRPr>
          </a:p>
          <a:p>
            <a:pPr lvl="0">
              <a:lnSpc>
                <a:spcPct val="125000"/>
              </a:lnSpc>
            </a:pPr>
            <a:r>
              <a:rPr lang="zh-CN" altLang="en-US" sz="1200" dirty="0">
                <a:solidFill>
                  <a:prstClr val="black"/>
                </a:solidFill>
                <a:ea typeface="黑体" panose="02010609060101010101" pitchFamily="49" charset="-122"/>
              </a:rPr>
              <a:t>专利：列明专利名称、授权公告日</a:t>
            </a:r>
            <a:r>
              <a:rPr lang="en-US" altLang="zh-CN" sz="1200" dirty="0">
                <a:solidFill>
                  <a:prstClr val="black"/>
                </a:solidFill>
                <a:ea typeface="黑体" panose="02010609060101010101" pitchFamily="49" charset="-122"/>
              </a:rPr>
              <a:t>/</a:t>
            </a:r>
            <a:r>
              <a:rPr lang="zh-CN" altLang="en-US" sz="1200" dirty="0">
                <a:solidFill>
                  <a:prstClr val="black"/>
                </a:solidFill>
                <a:ea typeface="黑体" panose="02010609060101010101" pitchFamily="49" charset="-122"/>
              </a:rPr>
              <a:t>授权状态、学校所属第几单位等</a:t>
            </a:r>
            <a:endParaRPr lang="en-US" altLang="zh-CN" sz="1200" dirty="0">
              <a:solidFill>
                <a:prstClr val="black"/>
              </a:solidFill>
              <a:ea typeface="黑体" panose="02010609060101010101" pitchFamily="49" charset="-122"/>
            </a:endParaRPr>
          </a:p>
          <a:p>
            <a:pPr lvl="0">
              <a:lnSpc>
                <a:spcPct val="125000"/>
              </a:lnSpc>
            </a:pPr>
            <a:endParaRPr lang="en-US" altLang="zh-CN" sz="1200" dirty="0">
              <a:solidFill>
                <a:prstClr val="black"/>
              </a:solidFill>
              <a:ea typeface="黑体" panose="02010609060101010101" pitchFamily="49" charset="-122"/>
            </a:endParaRPr>
          </a:p>
          <a:p>
            <a:pPr lvl="0">
              <a:lnSpc>
                <a:spcPct val="125000"/>
              </a:lnSpc>
            </a:pPr>
            <a:r>
              <a:rPr lang="zh-CN" altLang="en-US" sz="1200" dirty="0">
                <a:solidFill>
                  <a:prstClr val="black"/>
                </a:solidFill>
                <a:ea typeface="黑体" panose="02010609060101010101" pitchFamily="49" charset="-122"/>
              </a:rPr>
              <a:t>非排名第一请标注，未标注默认排名第一</a:t>
            </a:r>
            <a:endParaRPr lang="zh-CN" altLang="zh-CN" sz="1200" dirty="0">
              <a:solidFill>
                <a:prstClr val="black"/>
              </a:solidFill>
              <a:ea typeface="黑体" panose="02010609060101010101" pitchFamily="49"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6"/>
          <p:cNvSpPr txBox="1"/>
          <p:nvPr/>
        </p:nvSpPr>
        <p:spPr>
          <a:xfrm>
            <a:off x="0" y="204470"/>
            <a:ext cx="4275437" cy="633730"/>
          </a:xfrm>
          <a:prstGeom prst="rect">
            <a:avLst/>
          </a:prstGeom>
        </p:spPr>
        <p:txBody>
          <a:bodyPr anchor="ctr"/>
          <a:lstStyle>
            <a:lvl1pPr marL="0" indent="88900" algn="l" defTabSz="685800" rtl="0" eaLnBrk="1" latinLnBrk="0" hangingPunct="1">
              <a:lnSpc>
                <a:spcPct val="90000"/>
              </a:lnSpc>
              <a:spcBef>
                <a:spcPct val="0"/>
              </a:spcBef>
              <a:buNone/>
              <a:defRPr sz="4000" b="1" kern="1200">
                <a:gradFill>
                  <a:gsLst>
                    <a:gs pos="0">
                      <a:schemeClr val="accent6">
                        <a:lumMod val="50000"/>
                      </a:schemeClr>
                    </a:gs>
                    <a:gs pos="100000">
                      <a:schemeClr val="accent6">
                        <a:lumMod val="50000"/>
                      </a:schemeClr>
                    </a:gs>
                  </a:gsLst>
                  <a:lin ang="5400000" scaled="1"/>
                </a:gradFill>
                <a:latin typeface="微软雅黑" panose="020B0503020204020204" pitchFamily="34" charset="-122"/>
                <a:ea typeface="微软雅黑" panose="020B0503020204020204" pitchFamily="34" charset="-122"/>
                <a:cs typeface="+mj-cs"/>
              </a:defRPr>
            </a:lvl1pPr>
          </a:lstStyle>
          <a:p>
            <a:r>
              <a:rPr lang="en-US" altLang="zh-CN" sz="3200" dirty="0">
                <a:solidFill>
                  <a:srgbClr val="FF0000"/>
                </a:solidFill>
              </a:rPr>
              <a:t>XXX</a:t>
            </a:r>
            <a:r>
              <a:rPr lang="zh-CN" altLang="en-US" sz="3200" dirty="0"/>
              <a:t>受处分</a:t>
            </a:r>
            <a:r>
              <a:rPr lang="zh-CN" altLang="en-US" sz="3200" dirty="0">
                <a:sym typeface="+mn-ea"/>
              </a:rPr>
              <a:t>情况说明</a:t>
            </a:r>
          </a:p>
        </p:txBody>
      </p:sp>
      <p:sp>
        <p:nvSpPr>
          <p:cNvPr id="4" name="文本框 3"/>
          <p:cNvSpPr txBox="1"/>
          <p:nvPr/>
        </p:nvSpPr>
        <p:spPr>
          <a:xfrm>
            <a:off x="148261" y="937054"/>
            <a:ext cx="8855696" cy="1323439"/>
          </a:xfrm>
          <a:prstGeom prst="rect">
            <a:avLst/>
          </a:prstGeom>
          <a:noFill/>
        </p:spPr>
        <p:txBody>
          <a:bodyPr wrap="square" rtlCol="0">
            <a:spAutoFit/>
          </a:bodyPr>
          <a:lstStyle/>
          <a:p>
            <a:pPr>
              <a:lnSpc>
                <a:spcPct val="125000"/>
              </a:lnSpc>
            </a:pPr>
            <a:r>
              <a:rPr lang="zh-CN" altLang="en-US" sz="1600" dirty="0">
                <a:latin typeface="黑体" panose="02010609060101010101" pitchFamily="49" charset="-122"/>
                <a:ea typeface="黑体" panose="02010609060101010101" pitchFamily="49" charset="-122"/>
              </a:rPr>
              <a:t>受处分时间：</a:t>
            </a:r>
            <a:r>
              <a:rPr lang="en-US" altLang="zh-CN" sz="1600" dirty="0">
                <a:latin typeface="黑体" panose="02010609060101010101" pitchFamily="49" charset="-122"/>
                <a:ea typeface="黑体" panose="02010609060101010101" pitchFamily="49" charset="-122"/>
              </a:rPr>
              <a:t>                                  </a:t>
            </a:r>
            <a:r>
              <a:rPr lang="zh-CN" altLang="en-US" sz="1600" dirty="0">
                <a:latin typeface="黑体" panose="02010609060101010101" pitchFamily="49" charset="-122"/>
                <a:ea typeface="黑体" panose="02010609060101010101" pitchFamily="49" charset="-122"/>
              </a:rPr>
              <a:t>处分解除时间：</a:t>
            </a:r>
            <a:endParaRPr lang="en-US" altLang="zh-CN" sz="1600" dirty="0">
              <a:latin typeface="黑体" panose="02010609060101010101" pitchFamily="49" charset="-122"/>
              <a:ea typeface="黑体" panose="02010609060101010101" pitchFamily="49" charset="-122"/>
            </a:endParaRPr>
          </a:p>
          <a:p>
            <a:pPr>
              <a:lnSpc>
                <a:spcPct val="125000"/>
              </a:lnSpc>
            </a:pPr>
            <a:r>
              <a:rPr lang="zh-CN" altLang="en-US" sz="1600" dirty="0">
                <a:latin typeface="黑体" panose="02010609060101010101" pitchFamily="49" charset="-122"/>
                <a:ea typeface="黑体" panose="02010609060101010101" pitchFamily="49" charset="-122"/>
              </a:rPr>
              <a:t>受处分原因：</a:t>
            </a:r>
            <a:endParaRPr lang="en-US" altLang="zh-CN" sz="1600" dirty="0">
              <a:latin typeface="黑体" panose="02010609060101010101" pitchFamily="49" charset="-122"/>
              <a:ea typeface="黑体" panose="02010609060101010101" pitchFamily="49" charset="-122"/>
            </a:endParaRPr>
          </a:p>
          <a:p>
            <a:pPr>
              <a:lnSpc>
                <a:spcPct val="125000"/>
              </a:lnSpc>
            </a:pPr>
            <a:endParaRPr lang="en-US" altLang="zh-CN" sz="1600" dirty="0">
              <a:latin typeface="黑体" panose="02010609060101010101" pitchFamily="49" charset="-122"/>
              <a:ea typeface="黑体" panose="02010609060101010101" pitchFamily="49" charset="-122"/>
            </a:endParaRPr>
          </a:p>
          <a:p>
            <a:pPr>
              <a:lnSpc>
                <a:spcPct val="125000"/>
              </a:lnSpc>
            </a:pPr>
            <a:endParaRPr lang="en-US" altLang="zh-CN" sz="1600" dirty="0">
              <a:latin typeface="黑体" panose="02010609060101010101" pitchFamily="49" charset="-122"/>
              <a:ea typeface="黑体" panose="02010609060101010101" pitchFamily="49" charset="-122"/>
            </a:endParaRPr>
          </a:p>
        </p:txBody>
      </p:sp>
      <p:sp>
        <p:nvSpPr>
          <p:cNvPr id="5" name="文本框 4"/>
          <p:cNvSpPr txBox="1"/>
          <p:nvPr/>
        </p:nvSpPr>
        <p:spPr>
          <a:xfrm>
            <a:off x="790831" y="2433031"/>
            <a:ext cx="6969212" cy="369332"/>
          </a:xfrm>
          <a:prstGeom prst="rect">
            <a:avLst/>
          </a:prstGeom>
          <a:noFill/>
        </p:spPr>
        <p:txBody>
          <a:bodyPr wrap="square" rtlCol="0">
            <a:spAutoFit/>
          </a:bodyPr>
          <a:lstStyle/>
          <a:p>
            <a:r>
              <a:rPr lang="zh-CN" altLang="en-US" dirty="0"/>
              <a:t>粘贴相关处分文件等</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6"/>
          <p:cNvSpPr txBox="1"/>
          <p:nvPr/>
        </p:nvSpPr>
        <p:spPr>
          <a:xfrm>
            <a:off x="0" y="204470"/>
            <a:ext cx="4275437" cy="633730"/>
          </a:xfrm>
          <a:prstGeom prst="rect">
            <a:avLst/>
          </a:prstGeom>
        </p:spPr>
        <p:txBody>
          <a:bodyPr anchor="ctr"/>
          <a:lstStyle>
            <a:lvl1pPr marL="0" indent="88900" algn="l" defTabSz="685800" rtl="0" eaLnBrk="1" latinLnBrk="0" hangingPunct="1">
              <a:lnSpc>
                <a:spcPct val="90000"/>
              </a:lnSpc>
              <a:spcBef>
                <a:spcPct val="0"/>
              </a:spcBef>
              <a:buNone/>
              <a:defRPr sz="4000" b="1" kern="1200">
                <a:gradFill>
                  <a:gsLst>
                    <a:gs pos="0">
                      <a:schemeClr val="accent6">
                        <a:lumMod val="50000"/>
                      </a:schemeClr>
                    </a:gs>
                    <a:gs pos="100000">
                      <a:schemeClr val="accent6">
                        <a:lumMod val="50000"/>
                      </a:schemeClr>
                    </a:gs>
                  </a:gsLst>
                  <a:lin ang="5400000" scaled="1"/>
                </a:gradFill>
                <a:latin typeface="微软雅黑" panose="020B0503020204020204" pitchFamily="34" charset="-122"/>
                <a:ea typeface="微软雅黑" panose="020B0503020204020204" pitchFamily="34" charset="-122"/>
                <a:cs typeface="+mj-cs"/>
              </a:defRPr>
            </a:lvl1pPr>
          </a:lstStyle>
          <a:p>
            <a:r>
              <a:rPr lang="en-US" altLang="zh-CN" sz="3200" dirty="0">
                <a:solidFill>
                  <a:srgbClr val="FF0000"/>
                </a:solidFill>
              </a:rPr>
              <a:t>XXX</a:t>
            </a:r>
            <a:r>
              <a:rPr lang="zh-CN" altLang="en-US" sz="3200" dirty="0"/>
              <a:t>受处分</a:t>
            </a:r>
            <a:r>
              <a:rPr lang="zh-CN" altLang="en-US" sz="3200" dirty="0">
                <a:sym typeface="+mn-ea"/>
              </a:rPr>
              <a:t>情况说明</a:t>
            </a:r>
          </a:p>
        </p:txBody>
      </p:sp>
      <p:sp>
        <p:nvSpPr>
          <p:cNvPr id="3" name="文本框 2"/>
          <p:cNvSpPr txBox="1"/>
          <p:nvPr/>
        </p:nvSpPr>
        <p:spPr>
          <a:xfrm>
            <a:off x="1243913" y="2498934"/>
            <a:ext cx="6969212" cy="369332"/>
          </a:xfrm>
          <a:prstGeom prst="rect">
            <a:avLst/>
          </a:prstGeom>
          <a:noFill/>
        </p:spPr>
        <p:txBody>
          <a:bodyPr wrap="square" rtlCol="0">
            <a:spAutoFit/>
          </a:bodyPr>
          <a:lstStyle/>
          <a:p>
            <a:r>
              <a:rPr lang="zh-CN" altLang="en-US" dirty="0"/>
              <a:t>粘贴学院对于该生申请学位出具的意见</a:t>
            </a:r>
          </a:p>
        </p:txBody>
      </p:sp>
      <p:sp>
        <p:nvSpPr>
          <p:cNvPr id="5" name="文本框 4"/>
          <p:cNvSpPr txBox="1"/>
          <p:nvPr/>
        </p:nvSpPr>
        <p:spPr>
          <a:xfrm>
            <a:off x="148261" y="920578"/>
            <a:ext cx="8855696" cy="1323439"/>
          </a:xfrm>
          <a:prstGeom prst="rect">
            <a:avLst/>
          </a:prstGeom>
          <a:noFill/>
        </p:spPr>
        <p:txBody>
          <a:bodyPr wrap="square" rtlCol="0">
            <a:spAutoFit/>
          </a:bodyPr>
          <a:lstStyle/>
          <a:p>
            <a:pPr>
              <a:lnSpc>
                <a:spcPct val="125000"/>
              </a:lnSpc>
            </a:pPr>
            <a:r>
              <a:rPr lang="zh-CN" altLang="en-US" sz="1600" dirty="0">
                <a:latin typeface="黑体" panose="02010609060101010101" pitchFamily="49" charset="-122"/>
                <a:ea typeface="黑体" panose="02010609060101010101" pitchFamily="49" charset="-122"/>
              </a:rPr>
              <a:t>受处分后表现：</a:t>
            </a:r>
            <a:endParaRPr lang="en-US" altLang="zh-CN" sz="1600" dirty="0">
              <a:latin typeface="黑体" panose="02010609060101010101" pitchFamily="49" charset="-122"/>
              <a:ea typeface="黑体" panose="02010609060101010101" pitchFamily="49" charset="-122"/>
            </a:endParaRPr>
          </a:p>
          <a:p>
            <a:pPr>
              <a:lnSpc>
                <a:spcPct val="125000"/>
              </a:lnSpc>
            </a:pPr>
            <a:endParaRPr lang="en-US" altLang="zh-CN" sz="1600" dirty="0">
              <a:latin typeface="黑体" panose="02010609060101010101" pitchFamily="49" charset="-122"/>
              <a:ea typeface="黑体" panose="02010609060101010101" pitchFamily="49" charset="-122"/>
            </a:endParaRPr>
          </a:p>
          <a:p>
            <a:pPr>
              <a:lnSpc>
                <a:spcPct val="125000"/>
              </a:lnSpc>
            </a:pPr>
            <a:endParaRPr lang="en-US" altLang="zh-CN" sz="1600" dirty="0">
              <a:latin typeface="黑体" panose="02010609060101010101" pitchFamily="49" charset="-122"/>
              <a:ea typeface="黑体" panose="02010609060101010101" pitchFamily="49" charset="-122"/>
            </a:endParaRPr>
          </a:p>
          <a:p>
            <a:pPr>
              <a:lnSpc>
                <a:spcPct val="125000"/>
              </a:lnSpc>
            </a:pPr>
            <a:endParaRPr lang="en-US" altLang="zh-CN" sz="1600" dirty="0">
              <a:latin typeface="黑体" panose="02010609060101010101" pitchFamily="49" charset="-122"/>
              <a:ea typeface="黑体" panose="02010609060101010101" pitchFamily="49"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6"/>
          <p:cNvSpPr txBox="1"/>
          <p:nvPr/>
        </p:nvSpPr>
        <p:spPr>
          <a:xfrm>
            <a:off x="0" y="204470"/>
            <a:ext cx="9144000" cy="633730"/>
          </a:xfrm>
          <a:prstGeom prst="rect">
            <a:avLst/>
          </a:prstGeom>
        </p:spPr>
        <p:txBody>
          <a:bodyPr anchor="ctr"/>
          <a:lstStyle>
            <a:lvl1pPr marL="0" indent="88900" algn="l" defTabSz="685800" rtl="0" eaLnBrk="1" latinLnBrk="0" hangingPunct="1">
              <a:lnSpc>
                <a:spcPct val="90000"/>
              </a:lnSpc>
              <a:spcBef>
                <a:spcPct val="0"/>
              </a:spcBef>
              <a:buNone/>
              <a:defRPr sz="4000" b="1" kern="1200">
                <a:gradFill>
                  <a:gsLst>
                    <a:gs pos="0">
                      <a:schemeClr val="accent6">
                        <a:lumMod val="50000"/>
                      </a:schemeClr>
                    </a:gs>
                    <a:gs pos="100000">
                      <a:schemeClr val="accent6">
                        <a:lumMod val="50000"/>
                      </a:schemeClr>
                    </a:gs>
                  </a:gsLst>
                  <a:lin ang="5400000" scaled="1"/>
                </a:gradFill>
                <a:latin typeface="微软雅黑" panose="020B0503020204020204" pitchFamily="34" charset="-122"/>
                <a:ea typeface="微软雅黑" panose="020B0503020204020204" pitchFamily="34" charset="-122"/>
                <a:cs typeface="+mj-cs"/>
              </a:defRPr>
            </a:lvl1pPr>
          </a:lstStyle>
          <a:p>
            <a:r>
              <a:rPr lang="en-US" altLang="zh-CN" sz="3200" dirty="0">
                <a:solidFill>
                  <a:srgbClr val="FF0000"/>
                </a:solidFill>
              </a:rPr>
              <a:t>XXX</a:t>
            </a:r>
            <a:r>
              <a:rPr lang="zh-CN" altLang="en-US" sz="3200" dirty="0"/>
              <a:t>盲审</a:t>
            </a:r>
            <a:r>
              <a:rPr lang="zh-CN" altLang="en-US" sz="3200" dirty="0">
                <a:sym typeface="+mn-ea"/>
              </a:rPr>
              <a:t>情况简介</a:t>
            </a:r>
          </a:p>
        </p:txBody>
      </p:sp>
      <p:sp>
        <p:nvSpPr>
          <p:cNvPr id="3" name="文本框 2"/>
          <p:cNvSpPr txBox="1"/>
          <p:nvPr/>
        </p:nvSpPr>
        <p:spPr>
          <a:xfrm>
            <a:off x="667264" y="1927654"/>
            <a:ext cx="8097795" cy="646331"/>
          </a:xfrm>
          <a:prstGeom prst="rect">
            <a:avLst/>
          </a:prstGeom>
          <a:noFill/>
        </p:spPr>
        <p:txBody>
          <a:bodyPr wrap="square" rtlCol="0">
            <a:spAutoFit/>
          </a:bodyPr>
          <a:lstStyle/>
          <a:p>
            <a:r>
              <a:rPr lang="zh-CN" altLang="en-US" dirty="0"/>
              <a:t>本页请粘贴具有代表性的盲审意见截图并简要总结每一次盲审专家指出的主要不足之处</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6"/>
          <p:cNvSpPr txBox="1"/>
          <p:nvPr/>
        </p:nvSpPr>
        <p:spPr>
          <a:xfrm>
            <a:off x="0" y="204470"/>
            <a:ext cx="9144000" cy="633730"/>
          </a:xfrm>
          <a:prstGeom prst="rect">
            <a:avLst/>
          </a:prstGeom>
        </p:spPr>
        <p:txBody>
          <a:bodyPr anchor="ctr"/>
          <a:lstStyle>
            <a:lvl1pPr marL="0" indent="88900" algn="l" defTabSz="685800" rtl="0" eaLnBrk="1" latinLnBrk="0" hangingPunct="1">
              <a:lnSpc>
                <a:spcPct val="90000"/>
              </a:lnSpc>
              <a:spcBef>
                <a:spcPct val="0"/>
              </a:spcBef>
              <a:buNone/>
              <a:defRPr sz="4000" b="1" kern="1200">
                <a:gradFill>
                  <a:gsLst>
                    <a:gs pos="0">
                      <a:schemeClr val="accent6">
                        <a:lumMod val="50000"/>
                      </a:schemeClr>
                    </a:gs>
                    <a:gs pos="100000">
                      <a:schemeClr val="accent6">
                        <a:lumMod val="50000"/>
                      </a:schemeClr>
                    </a:gs>
                  </a:gsLst>
                  <a:lin ang="5400000" scaled="1"/>
                </a:gradFill>
                <a:latin typeface="微软雅黑" panose="020B0503020204020204" pitchFamily="34" charset="-122"/>
                <a:ea typeface="微软雅黑" panose="020B0503020204020204" pitchFamily="34" charset="-122"/>
                <a:cs typeface="+mj-cs"/>
              </a:defRPr>
            </a:lvl1pPr>
          </a:lstStyle>
          <a:p>
            <a:r>
              <a:rPr lang="en-US" altLang="zh-CN" sz="3200" dirty="0">
                <a:solidFill>
                  <a:srgbClr val="FF0000"/>
                </a:solidFill>
              </a:rPr>
              <a:t>XXX</a:t>
            </a:r>
            <a:r>
              <a:rPr lang="zh-CN" altLang="en-US" sz="3200" dirty="0"/>
              <a:t>答辩</a:t>
            </a:r>
            <a:r>
              <a:rPr lang="zh-CN" altLang="en-US" sz="3200" dirty="0">
                <a:sym typeface="+mn-ea"/>
              </a:rPr>
              <a:t>情况简介</a:t>
            </a:r>
          </a:p>
        </p:txBody>
      </p:sp>
      <p:sp>
        <p:nvSpPr>
          <p:cNvPr id="3" name="文本框 2"/>
          <p:cNvSpPr txBox="1"/>
          <p:nvPr/>
        </p:nvSpPr>
        <p:spPr>
          <a:xfrm>
            <a:off x="708454" y="1318054"/>
            <a:ext cx="7727092" cy="369332"/>
          </a:xfrm>
          <a:prstGeom prst="rect">
            <a:avLst/>
          </a:prstGeom>
          <a:noFill/>
        </p:spPr>
        <p:txBody>
          <a:bodyPr wrap="square" rtlCol="0">
            <a:spAutoFit/>
          </a:bodyPr>
          <a:lstStyle/>
          <a:p>
            <a:r>
              <a:rPr lang="zh-CN" altLang="en-US" dirty="0"/>
              <a:t>本页请粘贴答辩决议表截图</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5757" y="1861834"/>
            <a:ext cx="8712485" cy="743986"/>
          </a:xfrm>
          <a:prstGeom prst="rect">
            <a:avLst/>
          </a:prstGeom>
        </p:spPr>
        <p:txBody>
          <a:bodyPr wrap="square">
            <a:spAutoFit/>
          </a:bodyPr>
          <a:lstStyle/>
          <a:p>
            <a:pPr algn="ctr">
              <a:lnSpc>
                <a:spcPct val="150000"/>
              </a:lnSpc>
            </a:pPr>
            <a:r>
              <a:rPr lang="zh-CN" altLang="en-US" sz="32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其他特殊情况（毕业转学位申请）</a:t>
            </a:r>
            <a:endParaRPr lang="en-US" altLang="zh-CN" sz="32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6"/>
          <p:cNvSpPr txBox="1"/>
          <p:nvPr/>
        </p:nvSpPr>
        <p:spPr>
          <a:xfrm>
            <a:off x="0" y="204470"/>
            <a:ext cx="9144000" cy="633730"/>
          </a:xfrm>
          <a:prstGeom prst="rect">
            <a:avLst/>
          </a:prstGeom>
        </p:spPr>
        <p:txBody>
          <a:bodyPr anchor="ctr"/>
          <a:lstStyle>
            <a:lvl1pPr marL="0" indent="88900" algn="l" defTabSz="685800" rtl="0" eaLnBrk="1" latinLnBrk="0" hangingPunct="1">
              <a:lnSpc>
                <a:spcPct val="90000"/>
              </a:lnSpc>
              <a:spcBef>
                <a:spcPct val="0"/>
              </a:spcBef>
              <a:buNone/>
              <a:defRPr sz="4000" b="1" kern="1200">
                <a:gradFill>
                  <a:gsLst>
                    <a:gs pos="0">
                      <a:schemeClr val="accent6">
                        <a:lumMod val="50000"/>
                      </a:schemeClr>
                    </a:gs>
                    <a:gs pos="100000">
                      <a:schemeClr val="accent6">
                        <a:lumMod val="50000"/>
                      </a:schemeClr>
                    </a:gs>
                  </a:gsLst>
                  <a:lin ang="5400000" scaled="1"/>
                </a:gradFill>
                <a:latin typeface="微软雅黑" panose="020B0503020204020204" pitchFamily="34" charset="-122"/>
                <a:ea typeface="微软雅黑" panose="020B0503020204020204" pitchFamily="34" charset="-122"/>
                <a:cs typeface="+mj-cs"/>
              </a:defRPr>
            </a:lvl1pPr>
          </a:lstStyle>
          <a:p>
            <a:r>
              <a:rPr lang="en-US" altLang="zh-CN" sz="3200" dirty="0">
                <a:solidFill>
                  <a:srgbClr val="FF0000"/>
                </a:solidFill>
              </a:rPr>
              <a:t>XXX</a:t>
            </a:r>
            <a:r>
              <a:rPr lang="zh-CN" altLang="en-US" sz="3200" dirty="0"/>
              <a:t>盲审</a:t>
            </a:r>
            <a:r>
              <a:rPr lang="zh-CN" altLang="en-US" sz="3200" dirty="0">
                <a:sym typeface="+mn-ea"/>
              </a:rPr>
              <a:t>情况简介</a:t>
            </a:r>
          </a:p>
        </p:txBody>
      </p:sp>
      <p:sp>
        <p:nvSpPr>
          <p:cNvPr id="3" name="文本框 2"/>
          <p:cNvSpPr txBox="1"/>
          <p:nvPr/>
        </p:nvSpPr>
        <p:spPr>
          <a:xfrm>
            <a:off x="667264" y="1927654"/>
            <a:ext cx="8097795" cy="646331"/>
          </a:xfrm>
          <a:prstGeom prst="rect">
            <a:avLst/>
          </a:prstGeom>
          <a:noFill/>
        </p:spPr>
        <p:txBody>
          <a:bodyPr wrap="square" rtlCol="0">
            <a:spAutoFit/>
          </a:bodyPr>
          <a:lstStyle/>
          <a:p>
            <a:r>
              <a:rPr lang="zh-CN" altLang="en-US" dirty="0"/>
              <a:t>本页请粘贴具有代表性的盲审意见截图并简要总结每一次盲审专家指出的主要不足之处</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6"/>
          <p:cNvSpPr txBox="1"/>
          <p:nvPr/>
        </p:nvSpPr>
        <p:spPr>
          <a:xfrm>
            <a:off x="0" y="204470"/>
            <a:ext cx="9144000" cy="633730"/>
          </a:xfrm>
          <a:prstGeom prst="rect">
            <a:avLst/>
          </a:prstGeom>
        </p:spPr>
        <p:txBody>
          <a:bodyPr anchor="ctr"/>
          <a:lstStyle>
            <a:lvl1pPr marL="0" indent="88900" algn="l" defTabSz="685800" rtl="0" eaLnBrk="1" latinLnBrk="0" hangingPunct="1">
              <a:lnSpc>
                <a:spcPct val="90000"/>
              </a:lnSpc>
              <a:spcBef>
                <a:spcPct val="0"/>
              </a:spcBef>
              <a:buNone/>
              <a:defRPr sz="4000" b="1" kern="1200">
                <a:gradFill>
                  <a:gsLst>
                    <a:gs pos="0">
                      <a:schemeClr val="accent6">
                        <a:lumMod val="50000"/>
                      </a:schemeClr>
                    </a:gs>
                    <a:gs pos="100000">
                      <a:schemeClr val="accent6">
                        <a:lumMod val="50000"/>
                      </a:schemeClr>
                    </a:gs>
                  </a:gsLst>
                  <a:lin ang="5400000" scaled="1"/>
                </a:gradFill>
                <a:latin typeface="微软雅黑" panose="020B0503020204020204" pitchFamily="34" charset="-122"/>
                <a:ea typeface="微软雅黑" panose="020B0503020204020204" pitchFamily="34" charset="-122"/>
                <a:cs typeface="+mj-cs"/>
              </a:defRPr>
            </a:lvl1pPr>
          </a:lstStyle>
          <a:p>
            <a:r>
              <a:rPr lang="en-US" altLang="zh-CN" sz="3200" dirty="0">
                <a:solidFill>
                  <a:srgbClr val="FF0000"/>
                </a:solidFill>
              </a:rPr>
              <a:t>XXX</a:t>
            </a:r>
            <a:r>
              <a:rPr lang="zh-CN" altLang="en-US" sz="3200" dirty="0">
                <a:sym typeface="+mn-ea"/>
              </a:rPr>
              <a:t>情况简介</a:t>
            </a:r>
          </a:p>
        </p:txBody>
      </p:sp>
      <p:sp>
        <p:nvSpPr>
          <p:cNvPr id="9" name="文本框 8"/>
          <p:cNvSpPr txBox="1"/>
          <p:nvPr/>
        </p:nvSpPr>
        <p:spPr>
          <a:xfrm>
            <a:off x="123546" y="837674"/>
            <a:ext cx="2839565" cy="2939266"/>
          </a:xfrm>
          <a:prstGeom prst="rect">
            <a:avLst/>
          </a:prstGeom>
          <a:noFill/>
        </p:spPr>
        <p:txBody>
          <a:bodyPr wrap="square" rtlCol="0">
            <a:spAutoFit/>
          </a:bodyPr>
          <a:lstStyle/>
          <a:p>
            <a:pPr>
              <a:lnSpc>
                <a:spcPct val="125000"/>
              </a:lnSpc>
            </a:pPr>
            <a:r>
              <a:rPr lang="zh-CN" altLang="en-US" sz="2000" b="1" dirty="0">
                <a:solidFill>
                  <a:srgbClr val="0000FF"/>
                </a:solidFill>
                <a:latin typeface="黑体" panose="02010609060101010101" pitchFamily="49" charset="-122"/>
                <a:ea typeface="黑体" panose="02010609060101010101" pitchFamily="49" charset="-122"/>
              </a:rPr>
              <a:t>基本情况：</a:t>
            </a:r>
            <a:endParaRPr lang="en-US" altLang="zh-CN" sz="2000" b="1" dirty="0">
              <a:solidFill>
                <a:srgbClr val="0000FF"/>
              </a:solidFill>
              <a:latin typeface="黑体" panose="02010609060101010101" pitchFamily="49" charset="-122"/>
              <a:ea typeface="黑体" panose="02010609060101010101" pitchFamily="49" charset="-122"/>
            </a:endParaRPr>
          </a:p>
          <a:p>
            <a:pPr>
              <a:lnSpc>
                <a:spcPct val="125000"/>
              </a:lnSpc>
            </a:pPr>
            <a:r>
              <a:rPr lang="zh-CN" altLang="en-US" sz="1600" dirty="0">
                <a:latin typeface="黑体" panose="02010609060101010101" pitchFamily="49" charset="-122"/>
                <a:ea typeface="黑体" panose="02010609060101010101" pitchFamily="49" charset="-122"/>
              </a:rPr>
              <a:t>姓名：</a:t>
            </a:r>
            <a:endParaRPr lang="en-US" altLang="zh-CN" sz="1600" dirty="0">
              <a:latin typeface="黑体" panose="02010609060101010101" pitchFamily="49" charset="-122"/>
              <a:ea typeface="黑体" panose="02010609060101010101" pitchFamily="49" charset="-122"/>
            </a:endParaRPr>
          </a:p>
          <a:p>
            <a:pPr>
              <a:lnSpc>
                <a:spcPct val="125000"/>
              </a:lnSpc>
            </a:pPr>
            <a:r>
              <a:rPr lang="zh-CN" altLang="en-US" sz="1600" dirty="0">
                <a:latin typeface="黑体" panose="02010609060101010101" pitchFamily="49" charset="-122"/>
                <a:ea typeface="黑体" panose="02010609060101010101" pitchFamily="49" charset="-122"/>
              </a:rPr>
              <a:t>性别：</a:t>
            </a:r>
            <a:endParaRPr lang="en-US" altLang="zh-CN" sz="1600" dirty="0">
              <a:latin typeface="黑体" panose="02010609060101010101" pitchFamily="49" charset="-122"/>
              <a:ea typeface="黑体" panose="02010609060101010101" pitchFamily="49" charset="-122"/>
            </a:endParaRPr>
          </a:p>
          <a:p>
            <a:pPr>
              <a:lnSpc>
                <a:spcPct val="125000"/>
              </a:lnSpc>
            </a:pPr>
            <a:r>
              <a:rPr lang="zh-CN" altLang="en-US" sz="1600" dirty="0">
                <a:latin typeface="黑体" panose="02010609060101010101" pitchFamily="49" charset="-122"/>
                <a:ea typeface="黑体" panose="02010609060101010101" pitchFamily="49" charset="-122"/>
              </a:rPr>
              <a:t>学号：</a:t>
            </a:r>
            <a:endParaRPr lang="en-US" altLang="zh-CN" sz="1600" dirty="0">
              <a:latin typeface="黑体" panose="02010609060101010101" pitchFamily="49" charset="-122"/>
              <a:ea typeface="黑体" panose="02010609060101010101" pitchFamily="49" charset="-122"/>
            </a:endParaRPr>
          </a:p>
          <a:p>
            <a:pPr>
              <a:lnSpc>
                <a:spcPct val="125000"/>
              </a:lnSpc>
            </a:pPr>
            <a:r>
              <a:rPr lang="zh-CN" altLang="en-US" sz="1600" dirty="0">
                <a:latin typeface="黑体" panose="02010609060101010101" pitchFamily="49" charset="-122"/>
                <a:ea typeface="黑体" panose="02010609060101010101" pitchFamily="49" charset="-122"/>
              </a:rPr>
              <a:t>入学时间：</a:t>
            </a:r>
            <a:r>
              <a:rPr lang="en-US" altLang="zh-CN" sz="1600" dirty="0">
                <a:latin typeface="黑体" panose="02010609060101010101" pitchFamily="49" charset="-122"/>
                <a:ea typeface="黑体" panose="02010609060101010101" pitchFamily="49" charset="-122"/>
              </a:rPr>
              <a:t>          </a:t>
            </a:r>
          </a:p>
          <a:p>
            <a:pPr>
              <a:lnSpc>
                <a:spcPct val="125000"/>
              </a:lnSpc>
            </a:pPr>
            <a:r>
              <a:rPr lang="zh-CN" altLang="en-US" sz="1600" dirty="0">
                <a:latin typeface="黑体" panose="02010609060101010101" pitchFamily="49" charset="-122"/>
                <a:ea typeface="黑体" panose="02010609060101010101" pitchFamily="49" charset="-122"/>
              </a:rPr>
              <a:t>学生类别：</a:t>
            </a:r>
            <a:endParaRPr lang="en-US" altLang="zh-CN" sz="1600" dirty="0">
              <a:latin typeface="黑体" panose="02010609060101010101" pitchFamily="49" charset="-122"/>
              <a:ea typeface="黑体" panose="02010609060101010101" pitchFamily="49" charset="-122"/>
            </a:endParaRPr>
          </a:p>
          <a:p>
            <a:pPr>
              <a:lnSpc>
                <a:spcPct val="125000"/>
              </a:lnSpc>
            </a:pPr>
            <a:r>
              <a:rPr lang="zh-CN" altLang="en-US" sz="1600" dirty="0">
                <a:latin typeface="黑体" panose="02010609060101010101" pitchFamily="49" charset="-122"/>
                <a:ea typeface="黑体" panose="02010609060101010101" pitchFamily="49" charset="-122"/>
              </a:rPr>
              <a:t>专业：</a:t>
            </a:r>
            <a:endParaRPr lang="en-US" altLang="zh-CN" sz="1600" dirty="0">
              <a:latin typeface="黑体" panose="02010609060101010101" pitchFamily="49" charset="-122"/>
              <a:ea typeface="黑体" panose="02010609060101010101" pitchFamily="49" charset="-122"/>
            </a:endParaRPr>
          </a:p>
          <a:p>
            <a:pPr>
              <a:lnSpc>
                <a:spcPct val="125000"/>
              </a:lnSpc>
            </a:pPr>
            <a:r>
              <a:rPr lang="zh-CN" altLang="en-US" sz="1600" dirty="0">
                <a:latin typeface="黑体" panose="02010609060101010101" pitchFamily="49" charset="-122"/>
                <a:ea typeface="黑体" panose="02010609060101010101" pitchFamily="49" charset="-122"/>
              </a:rPr>
              <a:t>导师</a:t>
            </a:r>
            <a:endParaRPr lang="en-US" altLang="zh-CN" sz="1600" dirty="0">
              <a:latin typeface="黑体" panose="02010609060101010101" pitchFamily="49" charset="-122"/>
              <a:ea typeface="黑体" panose="02010609060101010101" pitchFamily="49" charset="-122"/>
            </a:endParaRPr>
          </a:p>
          <a:p>
            <a:pPr>
              <a:lnSpc>
                <a:spcPct val="125000"/>
              </a:lnSpc>
            </a:pPr>
            <a:r>
              <a:rPr lang="zh-CN" altLang="en-US" sz="1600" dirty="0">
                <a:latin typeface="黑体" panose="02010609060101010101" pitchFamily="49" charset="-122"/>
                <a:ea typeface="黑体" panose="02010609060101010101" pitchFamily="49" charset="-122"/>
              </a:rPr>
              <a:t>院系：</a:t>
            </a:r>
          </a:p>
        </p:txBody>
      </p:sp>
      <p:sp>
        <p:nvSpPr>
          <p:cNvPr id="10" name="矩形 9"/>
          <p:cNvSpPr/>
          <p:nvPr/>
        </p:nvSpPr>
        <p:spPr>
          <a:xfrm>
            <a:off x="3086657" y="837674"/>
            <a:ext cx="4618583" cy="1400383"/>
          </a:xfrm>
          <a:prstGeom prst="rect">
            <a:avLst/>
          </a:prstGeom>
        </p:spPr>
        <p:txBody>
          <a:bodyPr wrap="square">
            <a:spAutoFit/>
          </a:bodyPr>
          <a:lstStyle/>
          <a:p>
            <a:pPr>
              <a:lnSpc>
                <a:spcPct val="125000"/>
              </a:lnSpc>
            </a:pPr>
            <a:r>
              <a:rPr lang="zh-CN" altLang="en-US" sz="2000" b="1" dirty="0">
                <a:solidFill>
                  <a:srgbClr val="0000FF"/>
                </a:solidFill>
                <a:latin typeface="黑体" panose="02010609060101010101" pitchFamily="49" charset="-122"/>
                <a:ea typeface="黑体" panose="02010609060101010101" pitchFamily="49" charset="-122"/>
              </a:rPr>
              <a:t>学习情况：</a:t>
            </a:r>
            <a:endParaRPr lang="en-US" altLang="zh-CN" sz="2000" b="1" dirty="0">
              <a:solidFill>
                <a:srgbClr val="0000FF"/>
              </a:solidFill>
              <a:latin typeface="黑体" panose="02010609060101010101" pitchFamily="49" charset="-122"/>
              <a:ea typeface="黑体" panose="02010609060101010101" pitchFamily="49" charset="-122"/>
            </a:endParaRPr>
          </a:p>
          <a:p>
            <a:pPr>
              <a:lnSpc>
                <a:spcPct val="125000"/>
              </a:lnSpc>
            </a:pPr>
            <a:r>
              <a:rPr lang="zh-CN" altLang="en-US" sz="1600" dirty="0">
                <a:latin typeface="黑体" panose="02010609060101010101" pitchFamily="49" charset="-122"/>
                <a:ea typeface="黑体" panose="02010609060101010101" pitchFamily="49" charset="-122"/>
              </a:rPr>
              <a:t>已修满规定学分及完成培养环节的各项要求</a:t>
            </a:r>
            <a:endParaRPr lang="en-US" altLang="zh-CN" sz="1600" dirty="0">
              <a:latin typeface="黑体" panose="02010609060101010101" pitchFamily="49" charset="-122"/>
              <a:ea typeface="黑体" panose="02010609060101010101" pitchFamily="49" charset="-122"/>
            </a:endParaRPr>
          </a:p>
          <a:p>
            <a:pPr>
              <a:lnSpc>
                <a:spcPct val="125000"/>
              </a:lnSpc>
            </a:pPr>
            <a:r>
              <a:rPr lang="zh-CN" altLang="en-US" sz="1600" dirty="0">
                <a:latin typeface="黑体" panose="02010609060101010101" pitchFamily="49" charset="-122"/>
                <a:ea typeface="黑体" panose="02010609060101010101" pitchFamily="49" charset="-122"/>
              </a:rPr>
              <a:t>开题时间：</a:t>
            </a:r>
            <a:r>
              <a:rPr lang="en-US" altLang="zh-CN" sz="1600" dirty="0">
                <a:solidFill>
                  <a:srgbClr val="CC00CC"/>
                </a:solidFill>
                <a:latin typeface="黑体" panose="02010609060101010101" pitchFamily="49" charset="-122"/>
                <a:ea typeface="黑体" panose="02010609060101010101" pitchFamily="49" charset="-122"/>
              </a:rPr>
              <a:t> </a:t>
            </a:r>
          </a:p>
          <a:p>
            <a:pPr>
              <a:lnSpc>
                <a:spcPct val="125000"/>
              </a:lnSpc>
            </a:pPr>
            <a:r>
              <a:rPr lang="zh-CN" altLang="en-US" sz="1600" dirty="0">
                <a:latin typeface="黑体" panose="02010609060101010101" pitchFamily="49" charset="-122"/>
                <a:ea typeface="黑体" panose="02010609060101010101" pitchFamily="49" charset="-122"/>
              </a:rPr>
              <a:t>答辩时间：</a:t>
            </a:r>
            <a:r>
              <a:rPr lang="en-US" altLang="zh-CN" sz="1600" dirty="0">
                <a:solidFill>
                  <a:srgbClr val="CC00CC"/>
                </a:solidFill>
                <a:latin typeface="黑体" panose="02010609060101010101" pitchFamily="49" charset="-122"/>
                <a:ea typeface="黑体" panose="02010609060101010101" pitchFamily="49" charset="-122"/>
              </a:rPr>
              <a:t>         </a:t>
            </a:r>
            <a:r>
              <a:rPr lang="zh-CN" altLang="en-US" sz="1600" dirty="0">
                <a:latin typeface="黑体" panose="02010609060101010101" pitchFamily="49" charset="-122"/>
                <a:ea typeface="黑体" panose="02010609060101010101" pitchFamily="49" charset="-122"/>
              </a:rPr>
              <a:t>答辩成绩：</a:t>
            </a:r>
            <a:endParaRPr lang="en-US" altLang="zh-CN" sz="1600" dirty="0">
              <a:solidFill>
                <a:srgbClr val="CC00CC"/>
              </a:solidFill>
              <a:latin typeface="黑体" panose="02010609060101010101" pitchFamily="49" charset="-122"/>
              <a:ea typeface="黑体" panose="02010609060101010101" pitchFamily="49" charset="-122"/>
            </a:endParaRPr>
          </a:p>
        </p:txBody>
      </p:sp>
      <p:sp>
        <p:nvSpPr>
          <p:cNvPr id="11" name="文本框 10"/>
          <p:cNvSpPr txBox="1"/>
          <p:nvPr/>
        </p:nvSpPr>
        <p:spPr>
          <a:xfrm>
            <a:off x="3086657" y="2238057"/>
            <a:ext cx="6172890" cy="1477328"/>
          </a:xfrm>
          <a:prstGeom prst="rect">
            <a:avLst/>
          </a:prstGeom>
          <a:noFill/>
        </p:spPr>
        <p:txBody>
          <a:bodyPr wrap="square" rtlCol="0">
            <a:spAutoFit/>
          </a:bodyPr>
          <a:lstStyle/>
          <a:p>
            <a:pPr>
              <a:lnSpc>
                <a:spcPct val="150000"/>
              </a:lnSpc>
            </a:pPr>
            <a:r>
              <a:rPr lang="zh-CN" altLang="en-US" sz="2000" b="1" dirty="0">
                <a:solidFill>
                  <a:srgbClr val="0000FF"/>
                </a:solidFill>
                <a:latin typeface="黑体" panose="02010609060101010101" pitchFamily="49" charset="-122"/>
                <a:ea typeface="黑体" panose="02010609060101010101" pitchFamily="49" charset="-122"/>
              </a:rPr>
              <a:t>学位论文情况：</a:t>
            </a:r>
            <a:endParaRPr lang="en-US" altLang="zh-CN" sz="2000" b="1" dirty="0">
              <a:solidFill>
                <a:srgbClr val="0000FF"/>
              </a:solidFill>
              <a:latin typeface="黑体" panose="02010609060101010101" pitchFamily="49" charset="-122"/>
              <a:ea typeface="黑体" panose="02010609060101010101" pitchFamily="49" charset="-122"/>
            </a:endParaRPr>
          </a:p>
          <a:p>
            <a:pPr>
              <a:lnSpc>
                <a:spcPct val="125000"/>
              </a:lnSpc>
            </a:pPr>
            <a:r>
              <a:rPr lang="zh-CN" altLang="en-US" sz="1600" dirty="0">
                <a:latin typeface="黑体" panose="02010609060101010101" pitchFamily="49" charset="-122"/>
                <a:ea typeface="黑体" panose="02010609060101010101" pitchFamily="49" charset="-122"/>
              </a:rPr>
              <a:t>题目：</a:t>
            </a:r>
            <a:endParaRPr lang="en-US" altLang="zh-CN" sz="1600" dirty="0">
              <a:latin typeface="黑体" panose="02010609060101010101" pitchFamily="49" charset="-122"/>
              <a:ea typeface="黑体" panose="02010609060101010101" pitchFamily="49" charset="-122"/>
            </a:endParaRPr>
          </a:p>
          <a:p>
            <a:pPr>
              <a:lnSpc>
                <a:spcPct val="125000"/>
              </a:lnSpc>
            </a:pPr>
            <a:r>
              <a:rPr lang="zh-CN" altLang="en-US" sz="1600" dirty="0">
                <a:latin typeface="黑体" panose="02010609060101010101" pitchFamily="49" charset="-122"/>
                <a:ea typeface="黑体" panose="02010609060101010101" pitchFamily="49" charset="-122"/>
              </a:rPr>
              <a:t>关键词：</a:t>
            </a:r>
            <a:endParaRPr lang="en-US" altLang="zh-CN" sz="1600" dirty="0">
              <a:latin typeface="黑体" panose="02010609060101010101" pitchFamily="49" charset="-122"/>
              <a:ea typeface="黑体" panose="02010609060101010101" pitchFamily="49" charset="-122"/>
            </a:endParaRPr>
          </a:p>
          <a:p>
            <a:pPr>
              <a:lnSpc>
                <a:spcPct val="125000"/>
              </a:lnSpc>
            </a:pPr>
            <a:r>
              <a:rPr lang="zh-CN" altLang="en-US" sz="1600" dirty="0">
                <a:solidFill>
                  <a:srgbClr val="FF0000"/>
                </a:solidFill>
                <a:latin typeface="黑体" panose="02010609060101010101" pitchFamily="49" charset="-122"/>
                <a:ea typeface="黑体" panose="02010609060101010101" pitchFamily="49" charset="-122"/>
              </a:rPr>
              <a:t>论文评审成绩：</a:t>
            </a:r>
            <a:endParaRPr lang="en-US" altLang="zh-CN" sz="1600" dirty="0">
              <a:solidFill>
                <a:srgbClr val="0000CC"/>
              </a:solidFill>
              <a:latin typeface="黑体" panose="02010609060101010101" pitchFamily="49" charset="-122"/>
              <a:ea typeface="黑体" panose="02010609060101010101" pitchFamily="49" charset="-122"/>
            </a:endParaRPr>
          </a:p>
        </p:txBody>
      </p:sp>
      <p:sp>
        <p:nvSpPr>
          <p:cNvPr id="6" name="文本框 5"/>
          <p:cNvSpPr txBox="1"/>
          <p:nvPr/>
        </p:nvSpPr>
        <p:spPr>
          <a:xfrm>
            <a:off x="123546" y="3776940"/>
            <a:ext cx="9020454" cy="1862048"/>
          </a:xfrm>
          <a:prstGeom prst="rect">
            <a:avLst/>
          </a:prstGeom>
          <a:noFill/>
        </p:spPr>
        <p:txBody>
          <a:bodyPr wrap="square" rtlCol="0">
            <a:spAutoFit/>
          </a:bodyPr>
          <a:lstStyle/>
          <a:p>
            <a:pPr>
              <a:lnSpc>
                <a:spcPct val="125000"/>
              </a:lnSpc>
            </a:pPr>
            <a:r>
              <a:rPr lang="zh-CN" altLang="en-US" sz="2000" b="1" dirty="0">
                <a:solidFill>
                  <a:srgbClr val="0000FF"/>
                </a:solidFill>
                <a:latin typeface="黑体" panose="02010609060101010101" pitchFamily="49" charset="-122"/>
                <a:ea typeface="黑体" panose="02010609060101010101" pitchFamily="49" charset="-122"/>
              </a:rPr>
              <a:t>科研成果情况</a:t>
            </a:r>
            <a:r>
              <a:rPr lang="zh-CN" altLang="en-US" b="1" dirty="0">
                <a:solidFill>
                  <a:srgbClr val="0000FF"/>
                </a:solidFill>
                <a:latin typeface="黑体" panose="02010609060101010101" pitchFamily="49" charset="-122"/>
                <a:ea typeface="黑体" panose="02010609060101010101" pitchFamily="49" charset="-122"/>
              </a:rPr>
              <a:t>（填写系统中登记的用于申请学位的成果信息）</a:t>
            </a:r>
            <a:r>
              <a:rPr lang="en-US" altLang="zh-CN" b="1" kern="0" dirty="0">
                <a:solidFill>
                  <a:srgbClr val="000000"/>
                </a:solidFill>
                <a:latin typeface="宋体" panose="02010600030101010101" pitchFamily="2" charset="-122"/>
                <a:ea typeface="黑体" panose="02010609060101010101" pitchFamily="49" charset="-122"/>
              </a:rPr>
              <a:t>    </a:t>
            </a:r>
            <a:endParaRPr lang="en-US" altLang="zh-CN" sz="1600" dirty="0">
              <a:latin typeface="黑体" panose="02010609060101010101" pitchFamily="49" charset="-122"/>
              <a:ea typeface="黑体" panose="02010609060101010101" pitchFamily="49" charset="-122"/>
            </a:endParaRPr>
          </a:p>
          <a:p>
            <a:pPr lvl="0">
              <a:lnSpc>
                <a:spcPct val="125000"/>
              </a:lnSpc>
            </a:pPr>
            <a:r>
              <a:rPr lang="zh-CN" altLang="en-US" sz="1200" dirty="0">
                <a:solidFill>
                  <a:prstClr val="black"/>
                </a:solidFill>
                <a:ea typeface="黑体" panose="02010609060101010101" pitchFamily="49" charset="-122"/>
              </a:rPr>
              <a:t>论文：列明题目、期刊名称、发表年月、检索情况、影响因子和分区等</a:t>
            </a:r>
            <a:endParaRPr lang="en-US" altLang="zh-CN" sz="1200" dirty="0">
              <a:solidFill>
                <a:prstClr val="black"/>
              </a:solidFill>
              <a:ea typeface="黑体" panose="02010609060101010101" pitchFamily="49" charset="-122"/>
            </a:endParaRPr>
          </a:p>
          <a:p>
            <a:pPr lvl="0">
              <a:lnSpc>
                <a:spcPct val="125000"/>
              </a:lnSpc>
            </a:pPr>
            <a:r>
              <a:rPr lang="zh-CN" altLang="en-US" sz="1200" dirty="0">
                <a:solidFill>
                  <a:prstClr val="black"/>
                </a:solidFill>
                <a:ea typeface="黑体" panose="02010609060101010101" pitchFamily="49" charset="-122"/>
              </a:rPr>
              <a:t>著作：列明著作名称、出版年月等</a:t>
            </a:r>
            <a:endParaRPr lang="en-US" altLang="zh-CN" sz="1200" dirty="0">
              <a:solidFill>
                <a:prstClr val="black"/>
              </a:solidFill>
              <a:ea typeface="黑体" panose="02010609060101010101" pitchFamily="49" charset="-122"/>
            </a:endParaRPr>
          </a:p>
          <a:p>
            <a:pPr lvl="0">
              <a:lnSpc>
                <a:spcPct val="125000"/>
              </a:lnSpc>
            </a:pPr>
            <a:r>
              <a:rPr lang="zh-CN" altLang="en-US" sz="1200" dirty="0">
                <a:solidFill>
                  <a:prstClr val="black"/>
                </a:solidFill>
                <a:ea typeface="黑体" panose="02010609060101010101" pitchFamily="49" charset="-122"/>
              </a:rPr>
              <a:t>获奖：列明成果名称、完成或获奖日期、颁奖单位</a:t>
            </a:r>
            <a:r>
              <a:rPr lang="en-US" altLang="zh-CN" sz="1200" dirty="0">
                <a:solidFill>
                  <a:prstClr val="black"/>
                </a:solidFill>
                <a:ea typeface="黑体" panose="02010609060101010101" pitchFamily="49" charset="-122"/>
              </a:rPr>
              <a:t>/</a:t>
            </a:r>
            <a:r>
              <a:rPr lang="zh-CN" altLang="en-US" sz="1200" dirty="0">
                <a:solidFill>
                  <a:prstClr val="black"/>
                </a:solidFill>
                <a:ea typeface="黑体" panose="02010609060101010101" pitchFamily="49" charset="-122"/>
              </a:rPr>
              <a:t>成果级别和等级及排名情况等</a:t>
            </a:r>
            <a:endParaRPr lang="en-US" altLang="zh-CN" sz="1200" dirty="0">
              <a:solidFill>
                <a:prstClr val="black"/>
              </a:solidFill>
              <a:ea typeface="黑体" panose="02010609060101010101" pitchFamily="49" charset="-122"/>
            </a:endParaRPr>
          </a:p>
          <a:p>
            <a:pPr lvl="0">
              <a:lnSpc>
                <a:spcPct val="125000"/>
              </a:lnSpc>
            </a:pPr>
            <a:r>
              <a:rPr lang="zh-CN" altLang="en-US" sz="1200" dirty="0">
                <a:solidFill>
                  <a:prstClr val="black"/>
                </a:solidFill>
                <a:ea typeface="黑体" panose="02010609060101010101" pitchFamily="49" charset="-122"/>
              </a:rPr>
              <a:t>专利：列明专利名称、授权公告日</a:t>
            </a:r>
            <a:r>
              <a:rPr lang="en-US" altLang="zh-CN" sz="1200" dirty="0">
                <a:solidFill>
                  <a:prstClr val="black"/>
                </a:solidFill>
                <a:ea typeface="黑体" panose="02010609060101010101" pitchFamily="49" charset="-122"/>
              </a:rPr>
              <a:t>/</a:t>
            </a:r>
            <a:r>
              <a:rPr lang="zh-CN" altLang="en-US" sz="1200" dirty="0">
                <a:solidFill>
                  <a:prstClr val="black"/>
                </a:solidFill>
                <a:ea typeface="黑体" panose="02010609060101010101" pitchFamily="49" charset="-122"/>
              </a:rPr>
              <a:t>授权状态、学校所属第几单位等</a:t>
            </a:r>
            <a:endParaRPr lang="en-US" altLang="zh-CN" sz="1200" dirty="0">
              <a:solidFill>
                <a:prstClr val="black"/>
              </a:solidFill>
              <a:ea typeface="黑体" panose="02010609060101010101" pitchFamily="49" charset="-122"/>
            </a:endParaRPr>
          </a:p>
          <a:p>
            <a:pPr lvl="0">
              <a:lnSpc>
                <a:spcPct val="125000"/>
              </a:lnSpc>
            </a:pPr>
            <a:endParaRPr lang="en-US" altLang="zh-CN" sz="1200" dirty="0">
              <a:solidFill>
                <a:prstClr val="black"/>
              </a:solidFill>
              <a:ea typeface="黑体" panose="02010609060101010101" pitchFamily="49" charset="-122"/>
            </a:endParaRPr>
          </a:p>
          <a:p>
            <a:pPr lvl="0">
              <a:lnSpc>
                <a:spcPct val="125000"/>
              </a:lnSpc>
            </a:pPr>
            <a:r>
              <a:rPr lang="zh-CN" altLang="en-US" sz="1200" dirty="0">
                <a:solidFill>
                  <a:prstClr val="black"/>
                </a:solidFill>
                <a:ea typeface="黑体" panose="02010609060101010101" pitchFamily="49" charset="-122"/>
              </a:rPr>
              <a:t>非排名第一请标注，未标注默认排名第一</a:t>
            </a:r>
            <a:endParaRPr lang="zh-CN" altLang="zh-CN" sz="1200" dirty="0">
              <a:solidFill>
                <a:prstClr val="black"/>
              </a:solidFill>
              <a:ea typeface="黑体" panose="02010609060101010101" pitchFamily="49"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6"/>
          <p:cNvSpPr txBox="1"/>
          <p:nvPr/>
        </p:nvSpPr>
        <p:spPr>
          <a:xfrm>
            <a:off x="1" y="204470"/>
            <a:ext cx="3657600" cy="633730"/>
          </a:xfrm>
          <a:prstGeom prst="rect">
            <a:avLst/>
          </a:prstGeom>
        </p:spPr>
        <p:txBody>
          <a:bodyPr anchor="ctr"/>
          <a:lstStyle>
            <a:lvl1pPr marL="0" indent="88900" algn="l" defTabSz="685800" rtl="0" eaLnBrk="1" latinLnBrk="0" hangingPunct="1">
              <a:lnSpc>
                <a:spcPct val="90000"/>
              </a:lnSpc>
              <a:spcBef>
                <a:spcPct val="0"/>
              </a:spcBef>
              <a:buNone/>
              <a:defRPr sz="4000" b="1" kern="1200">
                <a:gradFill>
                  <a:gsLst>
                    <a:gs pos="0">
                      <a:schemeClr val="accent6">
                        <a:lumMod val="50000"/>
                      </a:schemeClr>
                    </a:gs>
                    <a:gs pos="100000">
                      <a:schemeClr val="accent6">
                        <a:lumMod val="50000"/>
                      </a:schemeClr>
                    </a:gs>
                  </a:gsLst>
                  <a:lin ang="5400000" scaled="1"/>
                </a:gradFill>
                <a:latin typeface="微软雅黑" panose="020B0503020204020204" pitchFamily="34" charset="-122"/>
                <a:ea typeface="微软雅黑" panose="020B0503020204020204" pitchFamily="34" charset="-122"/>
                <a:cs typeface="+mj-cs"/>
              </a:defRPr>
            </a:lvl1pPr>
          </a:lstStyle>
          <a:p>
            <a:r>
              <a:rPr lang="en-US" altLang="zh-CN" sz="3200" dirty="0">
                <a:solidFill>
                  <a:srgbClr val="FF0000"/>
                </a:solidFill>
              </a:rPr>
              <a:t>XXX</a:t>
            </a:r>
            <a:r>
              <a:rPr lang="zh-CN" altLang="en-US" sz="3200" dirty="0"/>
              <a:t>特殊</a:t>
            </a:r>
            <a:r>
              <a:rPr lang="zh-CN" altLang="en-US" sz="3200" dirty="0">
                <a:sym typeface="+mn-ea"/>
              </a:rPr>
              <a:t>情况说明</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6"/>
          <p:cNvSpPr txBox="1"/>
          <p:nvPr/>
        </p:nvSpPr>
        <p:spPr>
          <a:xfrm>
            <a:off x="0" y="204470"/>
            <a:ext cx="9144000" cy="633730"/>
          </a:xfrm>
          <a:prstGeom prst="rect">
            <a:avLst/>
          </a:prstGeom>
        </p:spPr>
        <p:txBody>
          <a:bodyPr anchor="ctr"/>
          <a:lstStyle>
            <a:lvl1pPr marL="0" indent="88900" algn="l" defTabSz="685800" rtl="0" eaLnBrk="1" latinLnBrk="0" hangingPunct="1">
              <a:lnSpc>
                <a:spcPct val="90000"/>
              </a:lnSpc>
              <a:spcBef>
                <a:spcPct val="0"/>
              </a:spcBef>
              <a:buNone/>
              <a:defRPr sz="4000" b="1" kern="1200">
                <a:gradFill>
                  <a:gsLst>
                    <a:gs pos="0">
                      <a:schemeClr val="accent6">
                        <a:lumMod val="50000"/>
                      </a:schemeClr>
                    </a:gs>
                    <a:gs pos="100000">
                      <a:schemeClr val="accent6">
                        <a:lumMod val="50000"/>
                      </a:schemeClr>
                    </a:gs>
                  </a:gsLst>
                  <a:lin ang="5400000" scaled="1"/>
                </a:gradFill>
                <a:latin typeface="微软雅黑" panose="020B0503020204020204" pitchFamily="34" charset="-122"/>
                <a:ea typeface="微软雅黑" panose="020B0503020204020204" pitchFamily="34" charset="-122"/>
                <a:cs typeface="+mj-cs"/>
              </a:defRPr>
            </a:lvl1pPr>
          </a:lstStyle>
          <a:p>
            <a:r>
              <a:rPr lang="en-US" altLang="zh-CN" sz="3200" dirty="0">
                <a:solidFill>
                  <a:srgbClr val="FF0000"/>
                </a:solidFill>
              </a:rPr>
              <a:t>XXX</a:t>
            </a:r>
            <a:r>
              <a:rPr lang="zh-CN" altLang="en-US" sz="3200" dirty="0"/>
              <a:t>盲审</a:t>
            </a:r>
            <a:r>
              <a:rPr lang="zh-CN" altLang="en-US" sz="3200" dirty="0">
                <a:sym typeface="+mn-ea"/>
              </a:rPr>
              <a:t>情况简介</a:t>
            </a:r>
          </a:p>
        </p:txBody>
      </p:sp>
      <p:sp>
        <p:nvSpPr>
          <p:cNvPr id="3" name="文本框 2"/>
          <p:cNvSpPr txBox="1"/>
          <p:nvPr/>
        </p:nvSpPr>
        <p:spPr>
          <a:xfrm>
            <a:off x="667264" y="1927654"/>
            <a:ext cx="8097795" cy="646331"/>
          </a:xfrm>
          <a:prstGeom prst="rect">
            <a:avLst/>
          </a:prstGeom>
          <a:noFill/>
        </p:spPr>
        <p:txBody>
          <a:bodyPr wrap="square" rtlCol="0">
            <a:spAutoFit/>
          </a:bodyPr>
          <a:lstStyle/>
          <a:p>
            <a:r>
              <a:rPr lang="zh-CN" altLang="en-US" dirty="0"/>
              <a:t>本页请粘贴具有代表性的盲审意见截图并简要总结每一次盲审专家指出的主要不足之处</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6"/>
          <p:cNvSpPr txBox="1"/>
          <p:nvPr/>
        </p:nvSpPr>
        <p:spPr>
          <a:xfrm>
            <a:off x="0" y="204470"/>
            <a:ext cx="9144000" cy="633730"/>
          </a:xfrm>
          <a:prstGeom prst="rect">
            <a:avLst/>
          </a:prstGeom>
        </p:spPr>
        <p:txBody>
          <a:bodyPr anchor="ctr"/>
          <a:lstStyle>
            <a:lvl1pPr marL="0" indent="88900" algn="l" defTabSz="685800" rtl="0" eaLnBrk="1" latinLnBrk="0" hangingPunct="1">
              <a:lnSpc>
                <a:spcPct val="90000"/>
              </a:lnSpc>
              <a:spcBef>
                <a:spcPct val="0"/>
              </a:spcBef>
              <a:buNone/>
              <a:defRPr sz="4000" b="1" kern="1200">
                <a:gradFill>
                  <a:gsLst>
                    <a:gs pos="0">
                      <a:schemeClr val="accent6">
                        <a:lumMod val="50000"/>
                      </a:schemeClr>
                    </a:gs>
                    <a:gs pos="100000">
                      <a:schemeClr val="accent6">
                        <a:lumMod val="50000"/>
                      </a:schemeClr>
                    </a:gs>
                  </a:gsLst>
                  <a:lin ang="5400000" scaled="1"/>
                </a:gradFill>
                <a:latin typeface="微软雅黑" panose="020B0503020204020204" pitchFamily="34" charset="-122"/>
                <a:ea typeface="微软雅黑" panose="020B0503020204020204" pitchFamily="34" charset="-122"/>
                <a:cs typeface="+mj-cs"/>
              </a:defRPr>
            </a:lvl1pPr>
          </a:lstStyle>
          <a:p>
            <a:r>
              <a:rPr lang="en-US" altLang="zh-CN" sz="3200" dirty="0">
                <a:solidFill>
                  <a:srgbClr val="FF0000"/>
                </a:solidFill>
              </a:rPr>
              <a:t>XXX</a:t>
            </a:r>
            <a:r>
              <a:rPr lang="zh-CN" altLang="en-US" sz="3200" dirty="0"/>
              <a:t>答辩</a:t>
            </a:r>
            <a:r>
              <a:rPr lang="zh-CN" altLang="en-US" sz="3200" dirty="0">
                <a:sym typeface="+mn-ea"/>
              </a:rPr>
              <a:t>情况简介</a:t>
            </a:r>
          </a:p>
        </p:txBody>
      </p:sp>
      <p:sp>
        <p:nvSpPr>
          <p:cNvPr id="3" name="文本框 2"/>
          <p:cNvSpPr txBox="1"/>
          <p:nvPr/>
        </p:nvSpPr>
        <p:spPr>
          <a:xfrm>
            <a:off x="708454" y="1318054"/>
            <a:ext cx="7727092" cy="369332"/>
          </a:xfrm>
          <a:prstGeom prst="rect">
            <a:avLst/>
          </a:prstGeom>
          <a:noFill/>
        </p:spPr>
        <p:txBody>
          <a:bodyPr wrap="square" rtlCol="0">
            <a:spAutoFit/>
          </a:bodyPr>
          <a:lstStyle/>
          <a:p>
            <a:r>
              <a:rPr lang="zh-CN" altLang="en-US" dirty="0"/>
              <a:t>本页请粘贴答辩决议表截图</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6"/>
          <p:cNvSpPr txBox="1"/>
          <p:nvPr/>
        </p:nvSpPr>
        <p:spPr>
          <a:xfrm>
            <a:off x="0" y="204470"/>
            <a:ext cx="9144000" cy="633730"/>
          </a:xfrm>
          <a:prstGeom prst="rect">
            <a:avLst/>
          </a:prstGeom>
        </p:spPr>
        <p:txBody>
          <a:bodyPr anchor="ctr"/>
          <a:lstStyle>
            <a:lvl1pPr marL="0" indent="88900" algn="l" defTabSz="685800" rtl="0" eaLnBrk="1" latinLnBrk="0" hangingPunct="1">
              <a:lnSpc>
                <a:spcPct val="90000"/>
              </a:lnSpc>
              <a:spcBef>
                <a:spcPct val="0"/>
              </a:spcBef>
              <a:buNone/>
              <a:defRPr sz="4000" b="1" kern="1200">
                <a:gradFill>
                  <a:gsLst>
                    <a:gs pos="0">
                      <a:schemeClr val="accent6">
                        <a:lumMod val="50000"/>
                      </a:schemeClr>
                    </a:gs>
                    <a:gs pos="100000">
                      <a:schemeClr val="accent6">
                        <a:lumMod val="50000"/>
                      </a:schemeClr>
                    </a:gs>
                  </a:gsLst>
                  <a:lin ang="5400000" scaled="1"/>
                </a:gradFill>
                <a:latin typeface="微软雅黑" panose="020B0503020204020204" pitchFamily="34" charset="-122"/>
                <a:ea typeface="微软雅黑" panose="020B0503020204020204" pitchFamily="34" charset="-122"/>
                <a:cs typeface="+mj-cs"/>
              </a:defRPr>
            </a:lvl1pPr>
          </a:lstStyle>
          <a:p>
            <a:r>
              <a:rPr lang="en-US" altLang="zh-CN" sz="3200" dirty="0">
                <a:solidFill>
                  <a:srgbClr val="FF0000"/>
                </a:solidFill>
              </a:rPr>
              <a:t>XXX</a:t>
            </a:r>
            <a:r>
              <a:rPr lang="zh-CN" altLang="en-US" sz="3200" dirty="0"/>
              <a:t>答辩</a:t>
            </a:r>
            <a:r>
              <a:rPr lang="zh-CN" altLang="en-US" sz="3200" dirty="0">
                <a:sym typeface="+mn-ea"/>
              </a:rPr>
              <a:t>情况简介</a:t>
            </a:r>
          </a:p>
        </p:txBody>
      </p:sp>
      <p:sp>
        <p:nvSpPr>
          <p:cNvPr id="3" name="文本框 2"/>
          <p:cNvSpPr txBox="1"/>
          <p:nvPr/>
        </p:nvSpPr>
        <p:spPr>
          <a:xfrm>
            <a:off x="708454" y="1318054"/>
            <a:ext cx="7727092" cy="369332"/>
          </a:xfrm>
          <a:prstGeom prst="rect">
            <a:avLst/>
          </a:prstGeom>
          <a:noFill/>
        </p:spPr>
        <p:txBody>
          <a:bodyPr wrap="square" rtlCol="0">
            <a:spAutoFit/>
          </a:bodyPr>
          <a:lstStyle/>
          <a:p>
            <a:r>
              <a:rPr lang="zh-CN" altLang="en-US" dirty="0"/>
              <a:t>本页请粘贴答辩决议表截图并简要说明未获全票通过答辩的情况和理由</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5757" y="1861834"/>
            <a:ext cx="8712485" cy="743986"/>
          </a:xfrm>
          <a:prstGeom prst="rect">
            <a:avLst/>
          </a:prstGeom>
        </p:spPr>
        <p:txBody>
          <a:bodyPr wrap="square">
            <a:spAutoFit/>
          </a:bodyPr>
          <a:lstStyle/>
          <a:p>
            <a:pPr algn="ctr">
              <a:lnSpc>
                <a:spcPct val="150000"/>
              </a:lnSpc>
            </a:pPr>
            <a:r>
              <a:rPr lang="zh-CN" altLang="en-US" sz="32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临近学位授予最长时间</a:t>
            </a:r>
            <a:endParaRPr lang="en-US" altLang="zh-CN" sz="36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6"/>
          <p:cNvSpPr txBox="1"/>
          <p:nvPr/>
        </p:nvSpPr>
        <p:spPr>
          <a:xfrm>
            <a:off x="0" y="204470"/>
            <a:ext cx="9144000" cy="633730"/>
          </a:xfrm>
          <a:prstGeom prst="rect">
            <a:avLst/>
          </a:prstGeom>
        </p:spPr>
        <p:txBody>
          <a:bodyPr anchor="ctr"/>
          <a:lstStyle>
            <a:lvl1pPr marL="0" indent="88900" algn="l" defTabSz="685800" rtl="0" eaLnBrk="1" latinLnBrk="0" hangingPunct="1">
              <a:lnSpc>
                <a:spcPct val="90000"/>
              </a:lnSpc>
              <a:spcBef>
                <a:spcPct val="0"/>
              </a:spcBef>
              <a:buNone/>
              <a:defRPr sz="4000" b="1" kern="1200">
                <a:gradFill>
                  <a:gsLst>
                    <a:gs pos="0">
                      <a:schemeClr val="accent6">
                        <a:lumMod val="50000"/>
                      </a:schemeClr>
                    </a:gs>
                    <a:gs pos="100000">
                      <a:schemeClr val="accent6">
                        <a:lumMod val="50000"/>
                      </a:schemeClr>
                    </a:gs>
                  </a:gsLst>
                  <a:lin ang="5400000" scaled="1"/>
                </a:gradFill>
                <a:latin typeface="微软雅黑" panose="020B0503020204020204" pitchFamily="34" charset="-122"/>
                <a:ea typeface="微软雅黑" panose="020B0503020204020204" pitchFamily="34" charset="-122"/>
                <a:cs typeface="+mj-cs"/>
              </a:defRPr>
            </a:lvl1pPr>
          </a:lstStyle>
          <a:p>
            <a:r>
              <a:rPr lang="zh-CN" altLang="en-US" sz="3200" dirty="0">
                <a:sym typeface="+mn-ea"/>
              </a:rPr>
              <a:t>情况简介</a:t>
            </a:r>
          </a:p>
        </p:txBody>
      </p:sp>
      <p:sp>
        <p:nvSpPr>
          <p:cNvPr id="9" name="文本框 8"/>
          <p:cNvSpPr txBox="1"/>
          <p:nvPr/>
        </p:nvSpPr>
        <p:spPr>
          <a:xfrm>
            <a:off x="123546" y="837674"/>
            <a:ext cx="2839565" cy="2938145"/>
          </a:xfrm>
          <a:prstGeom prst="rect">
            <a:avLst/>
          </a:prstGeom>
          <a:noFill/>
        </p:spPr>
        <p:txBody>
          <a:bodyPr wrap="square" rtlCol="0">
            <a:spAutoFit/>
          </a:bodyPr>
          <a:lstStyle/>
          <a:p>
            <a:pPr>
              <a:lnSpc>
                <a:spcPct val="125000"/>
              </a:lnSpc>
            </a:pPr>
            <a:r>
              <a:rPr lang="zh-CN" altLang="en-US" sz="2000" b="1" dirty="0">
                <a:solidFill>
                  <a:srgbClr val="0000FF"/>
                </a:solidFill>
                <a:latin typeface="黑体" panose="02010609060101010101" pitchFamily="49" charset="-122"/>
                <a:ea typeface="黑体" panose="02010609060101010101" pitchFamily="49" charset="-122"/>
              </a:rPr>
              <a:t>基本情况：</a:t>
            </a:r>
            <a:endParaRPr lang="en-US" altLang="zh-CN" sz="2000" b="1" dirty="0">
              <a:solidFill>
                <a:srgbClr val="0000FF"/>
              </a:solidFill>
              <a:latin typeface="黑体" panose="02010609060101010101" pitchFamily="49" charset="-122"/>
              <a:ea typeface="黑体" panose="02010609060101010101" pitchFamily="49" charset="-122"/>
            </a:endParaRPr>
          </a:p>
          <a:p>
            <a:pPr>
              <a:lnSpc>
                <a:spcPct val="125000"/>
              </a:lnSpc>
            </a:pPr>
            <a:r>
              <a:rPr lang="zh-CN" altLang="en-US" sz="1600" dirty="0">
                <a:latin typeface="黑体" panose="02010609060101010101" pitchFamily="49" charset="-122"/>
                <a:ea typeface="黑体" panose="02010609060101010101" pitchFamily="49" charset="-122"/>
              </a:rPr>
              <a:t>姓名：</a:t>
            </a:r>
          </a:p>
          <a:p>
            <a:pPr>
              <a:lnSpc>
                <a:spcPct val="125000"/>
              </a:lnSpc>
            </a:pPr>
            <a:r>
              <a:rPr lang="zh-CN" altLang="en-US" sz="1600" dirty="0">
                <a:latin typeface="黑体" panose="02010609060101010101" pitchFamily="49" charset="-122"/>
                <a:ea typeface="黑体" panose="02010609060101010101" pitchFamily="49" charset="-122"/>
              </a:rPr>
              <a:t>性别：</a:t>
            </a:r>
            <a:endParaRPr lang="en-US" altLang="zh-CN" sz="1600" dirty="0">
              <a:latin typeface="黑体" panose="02010609060101010101" pitchFamily="49" charset="-122"/>
              <a:ea typeface="黑体" panose="02010609060101010101" pitchFamily="49" charset="-122"/>
            </a:endParaRPr>
          </a:p>
          <a:p>
            <a:pPr>
              <a:lnSpc>
                <a:spcPct val="125000"/>
              </a:lnSpc>
            </a:pPr>
            <a:r>
              <a:rPr lang="zh-CN" altLang="en-US" sz="1600" dirty="0">
                <a:latin typeface="黑体" panose="02010609060101010101" pitchFamily="49" charset="-122"/>
                <a:ea typeface="黑体" panose="02010609060101010101" pitchFamily="49" charset="-122"/>
              </a:rPr>
              <a:t>学号：</a:t>
            </a:r>
            <a:endParaRPr lang="en-US" altLang="zh-CN" sz="1600" dirty="0">
              <a:latin typeface="黑体" panose="02010609060101010101" pitchFamily="49" charset="-122"/>
              <a:ea typeface="黑体" panose="02010609060101010101" pitchFamily="49" charset="-122"/>
            </a:endParaRPr>
          </a:p>
          <a:p>
            <a:pPr>
              <a:lnSpc>
                <a:spcPct val="125000"/>
              </a:lnSpc>
            </a:pPr>
            <a:r>
              <a:rPr lang="zh-CN" altLang="en-US" sz="1600" dirty="0">
                <a:latin typeface="黑体" panose="02010609060101010101" pitchFamily="49" charset="-122"/>
                <a:ea typeface="黑体" panose="02010609060101010101" pitchFamily="49" charset="-122"/>
              </a:rPr>
              <a:t>入学时间：</a:t>
            </a:r>
            <a:r>
              <a:rPr lang="en-US" altLang="zh-CN" sz="1600" dirty="0">
                <a:latin typeface="黑体" panose="02010609060101010101" pitchFamily="49" charset="-122"/>
                <a:ea typeface="黑体" panose="02010609060101010101" pitchFamily="49" charset="-122"/>
              </a:rPr>
              <a:t>          </a:t>
            </a:r>
          </a:p>
          <a:p>
            <a:pPr>
              <a:lnSpc>
                <a:spcPct val="125000"/>
              </a:lnSpc>
            </a:pPr>
            <a:r>
              <a:rPr lang="zh-CN" altLang="en-US" sz="1600" dirty="0">
                <a:latin typeface="黑体" panose="02010609060101010101" pitchFamily="49" charset="-122"/>
                <a:ea typeface="黑体" panose="02010609060101010101" pitchFamily="49" charset="-122"/>
              </a:rPr>
              <a:t>学生类别：</a:t>
            </a:r>
            <a:endParaRPr lang="en-US" altLang="zh-CN" sz="1600" dirty="0">
              <a:latin typeface="Heiti SC Medium" pitchFamily="2" charset="-128"/>
              <a:ea typeface="Heiti SC Medium" pitchFamily="2" charset="-128"/>
            </a:endParaRPr>
          </a:p>
          <a:p>
            <a:pPr>
              <a:lnSpc>
                <a:spcPct val="125000"/>
              </a:lnSpc>
            </a:pPr>
            <a:r>
              <a:rPr lang="zh-CN" altLang="en-US" sz="1600" dirty="0">
                <a:latin typeface="黑体" panose="02010609060101010101" pitchFamily="49" charset="-122"/>
                <a:ea typeface="黑体" panose="02010609060101010101" pitchFamily="49" charset="-122"/>
              </a:rPr>
              <a:t>专业：</a:t>
            </a:r>
          </a:p>
          <a:p>
            <a:pPr>
              <a:lnSpc>
                <a:spcPct val="125000"/>
              </a:lnSpc>
            </a:pPr>
            <a:r>
              <a:rPr lang="zh-CN" altLang="en-US" sz="1600" dirty="0">
                <a:latin typeface="黑体" panose="02010609060101010101" pitchFamily="49" charset="-122"/>
                <a:ea typeface="黑体" panose="02010609060101010101" pitchFamily="49" charset="-122"/>
              </a:rPr>
              <a:t>导师：</a:t>
            </a:r>
          </a:p>
          <a:p>
            <a:pPr>
              <a:lnSpc>
                <a:spcPct val="125000"/>
              </a:lnSpc>
            </a:pPr>
            <a:r>
              <a:rPr lang="zh-CN" altLang="en-US" sz="1600" dirty="0">
                <a:latin typeface="黑体" panose="02010609060101010101" pitchFamily="49" charset="-122"/>
                <a:ea typeface="黑体" panose="02010609060101010101" pitchFamily="49" charset="-122"/>
              </a:rPr>
              <a:t>院系：</a:t>
            </a:r>
          </a:p>
        </p:txBody>
      </p:sp>
      <p:sp>
        <p:nvSpPr>
          <p:cNvPr id="10" name="矩形 9"/>
          <p:cNvSpPr/>
          <p:nvPr/>
        </p:nvSpPr>
        <p:spPr>
          <a:xfrm>
            <a:off x="3086657" y="837674"/>
            <a:ext cx="4618583" cy="1398905"/>
          </a:xfrm>
          <a:prstGeom prst="rect">
            <a:avLst/>
          </a:prstGeom>
        </p:spPr>
        <p:txBody>
          <a:bodyPr wrap="square">
            <a:spAutoFit/>
          </a:bodyPr>
          <a:lstStyle/>
          <a:p>
            <a:pPr>
              <a:lnSpc>
                <a:spcPct val="125000"/>
              </a:lnSpc>
            </a:pPr>
            <a:r>
              <a:rPr lang="zh-CN" altLang="en-US" sz="2000" b="1" dirty="0">
                <a:solidFill>
                  <a:srgbClr val="0000FF"/>
                </a:solidFill>
                <a:latin typeface="黑体" panose="02010609060101010101" pitchFamily="49" charset="-122"/>
                <a:ea typeface="黑体" panose="02010609060101010101" pitchFamily="49" charset="-122"/>
              </a:rPr>
              <a:t>学习情况：</a:t>
            </a:r>
            <a:endParaRPr lang="en-US" altLang="zh-CN" sz="2000" b="1" dirty="0">
              <a:solidFill>
                <a:srgbClr val="0000FF"/>
              </a:solidFill>
              <a:latin typeface="黑体" panose="02010609060101010101" pitchFamily="49" charset="-122"/>
              <a:ea typeface="黑体" panose="02010609060101010101" pitchFamily="49" charset="-122"/>
            </a:endParaRPr>
          </a:p>
          <a:p>
            <a:pPr>
              <a:lnSpc>
                <a:spcPct val="125000"/>
              </a:lnSpc>
            </a:pPr>
            <a:r>
              <a:rPr lang="zh-CN" altLang="en-US" sz="1600" dirty="0">
                <a:latin typeface="黑体" panose="02010609060101010101" pitchFamily="49" charset="-122"/>
                <a:ea typeface="黑体" panose="02010609060101010101" pitchFamily="49" charset="-122"/>
              </a:rPr>
              <a:t>已修满规定学分及完成培养环节的各项要求</a:t>
            </a:r>
            <a:endParaRPr lang="en-US" altLang="zh-CN" sz="1600" dirty="0">
              <a:latin typeface="黑体" panose="02010609060101010101" pitchFamily="49" charset="-122"/>
              <a:ea typeface="黑体" panose="02010609060101010101" pitchFamily="49" charset="-122"/>
            </a:endParaRPr>
          </a:p>
          <a:p>
            <a:pPr>
              <a:lnSpc>
                <a:spcPct val="125000"/>
              </a:lnSpc>
            </a:pPr>
            <a:r>
              <a:rPr lang="zh-CN" altLang="en-US" sz="1600" dirty="0">
                <a:latin typeface="黑体" panose="02010609060101010101" pitchFamily="49" charset="-122"/>
                <a:ea typeface="黑体" panose="02010609060101010101" pitchFamily="49" charset="-122"/>
              </a:rPr>
              <a:t>开题时间：</a:t>
            </a:r>
            <a:r>
              <a:rPr lang="en-US" altLang="zh-CN" sz="1600" dirty="0">
                <a:solidFill>
                  <a:srgbClr val="CC00CC"/>
                </a:solidFill>
                <a:latin typeface="黑体" panose="02010609060101010101" pitchFamily="49" charset="-122"/>
                <a:ea typeface="黑体" panose="02010609060101010101" pitchFamily="49" charset="-122"/>
              </a:rPr>
              <a:t> </a:t>
            </a:r>
          </a:p>
          <a:p>
            <a:pPr>
              <a:lnSpc>
                <a:spcPct val="125000"/>
              </a:lnSpc>
            </a:pPr>
            <a:r>
              <a:rPr lang="zh-CN" altLang="en-US" sz="1600" dirty="0">
                <a:latin typeface="黑体" panose="02010609060101010101" pitchFamily="49" charset="-122"/>
                <a:ea typeface="黑体" panose="02010609060101010101" pitchFamily="49" charset="-122"/>
              </a:rPr>
              <a:t>答辩时间：</a:t>
            </a:r>
            <a:r>
              <a:rPr lang="en-US" altLang="zh-CN" sz="1600" dirty="0">
                <a:solidFill>
                  <a:srgbClr val="CC00CC"/>
                </a:solidFill>
                <a:latin typeface="黑体" panose="02010609060101010101" pitchFamily="49" charset="-122"/>
                <a:ea typeface="黑体" panose="02010609060101010101" pitchFamily="49" charset="-122"/>
              </a:rPr>
              <a:t>     </a:t>
            </a:r>
            <a:r>
              <a:rPr lang="zh-CN" altLang="en-US" sz="1600" dirty="0">
                <a:latin typeface="黑体" panose="02010609060101010101" pitchFamily="49" charset="-122"/>
                <a:ea typeface="黑体" panose="02010609060101010101" pitchFamily="49" charset="-122"/>
              </a:rPr>
              <a:t>答辩成绩：</a:t>
            </a:r>
            <a:endParaRPr lang="en-US" altLang="zh-CN" sz="1600" dirty="0">
              <a:solidFill>
                <a:srgbClr val="CC00CC"/>
              </a:solidFill>
              <a:latin typeface="黑体" panose="02010609060101010101" pitchFamily="49" charset="-122"/>
              <a:ea typeface="黑体" panose="02010609060101010101" pitchFamily="49" charset="-122"/>
            </a:endParaRPr>
          </a:p>
        </p:txBody>
      </p:sp>
      <p:sp>
        <p:nvSpPr>
          <p:cNvPr id="11" name="文本框 10"/>
          <p:cNvSpPr txBox="1"/>
          <p:nvPr/>
        </p:nvSpPr>
        <p:spPr>
          <a:xfrm>
            <a:off x="3086657" y="2238057"/>
            <a:ext cx="6172890" cy="1476375"/>
          </a:xfrm>
          <a:prstGeom prst="rect">
            <a:avLst/>
          </a:prstGeom>
          <a:noFill/>
        </p:spPr>
        <p:txBody>
          <a:bodyPr wrap="square" rtlCol="0">
            <a:spAutoFit/>
          </a:bodyPr>
          <a:lstStyle/>
          <a:p>
            <a:pPr>
              <a:lnSpc>
                <a:spcPct val="150000"/>
              </a:lnSpc>
            </a:pPr>
            <a:r>
              <a:rPr lang="zh-CN" altLang="en-US" sz="2000" b="1" dirty="0">
                <a:solidFill>
                  <a:srgbClr val="0000FF"/>
                </a:solidFill>
                <a:latin typeface="黑体" panose="02010609060101010101" pitchFamily="49" charset="-122"/>
                <a:ea typeface="黑体" panose="02010609060101010101" pitchFamily="49" charset="-122"/>
              </a:rPr>
              <a:t>学位论文情况：</a:t>
            </a:r>
            <a:endParaRPr lang="en-US" altLang="zh-CN" sz="2000" b="1" dirty="0">
              <a:solidFill>
                <a:srgbClr val="0000FF"/>
              </a:solidFill>
              <a:latin typeface="黑体" panose="02010609060101010101" pitchFamily="49" charset="-122"/>
              <a:ea typeface="黑体" panose="02010609060101010101" pitchFamily="49" charset="-122"/>
            </a:endParaRPr>
          </a:p>
          <a:p>
            <a:pPr>
              <a:lnSpc>
                <a:spcPct val="125000"/>
              </a:lnSpc>
            </a:pPr>
            <a:r>
              <a:rPr lang="zh-CN" altLang="en-US" sz="1600" dirty="0">
                <a:latin typeface="黑体" panose="02010609060101010101" pitchFamily="49" charset="-122"/>
                <a:ea typeface="黑体" panose="02010609060101010101" pitchFamily="49" charset="-122"/>
              </a:rPr>
              <a:t>题目：</a:t>
            </a:r>
            <a:endParaRPr lang="en-US" altLang="zh-CN" sz="1600" dirty="0">
              <a:latin typeface="黑体" panose="02010609060101010101" pitchFamily="49" charset="-122"/>
              <a:ea typeface="黑体" panose="02010609060101010101" pitchFamily="49" charset="-122"/>
            </a:endParaRPr>
          </a:p>
          <a:p>
            <a:pPr>
              <a:lnSpc>
                <a:spcPct val="125000"/>
              </a:lnSpc>
            </a:pPr>
            <a:r>
              <a:rPr lang="zh-CN" altLang="en-US" sz="1600" dirty="0">
                <a:latin typeface="黑体" panose="02010609060101010101" pitchFamily="49" charset="-122"/>
                <a:ea typeface="黑体" panose="02010609060101010101" pitchFamily="49" charset="-122"/>
              </a:rPr>
              <a:t>关键词：</a:t>
            </a:r>
          </a:p>
          <a:p>
            <a:pPr>
              <a:lnSpc>
                <a:spcPct val="125000"/>
              </a:lnSpc>
            </a:pPr>
            <a:r>
              <a:rPr lang="zh-CN" altLang="en-US" sz="1600" dirty="0">
                <a:solidFill>
                  <a:srgbClr val="FF0000"/>
                </a:solidFill>
                <a:latin typeface="黑体" panose="02010609060101010101" pitchFamily="49" charset="-122"/>
                <a:ea typeface="黑体" panose="02010609060101010101" pitchFamily="49" charset="-122"/>
              </a:rPr>
              <a:t>论文评审成绩：</a:t>
            </a:r>
            <a:endParaRPr lang="en-US" altLang="zh-CN" sz="1600" dirty="0">
              <a:solidFill>
                <a:srgbClr val="0000CC"/>
              </a:solidFill>
              <a:latin typeface="黑体" panose="02010609060101010101" pitchFamily="49" charset="-122"/>
              <a:ea typeface="黑体" panose="02010609060101010101" pitchFamily="49" charset="-122"/>
            </a:endParaRPr>
          </a:p>
        </p:txBody>
      </p:sp>
      <p:sp>
        <p:nvSpPr>
          <p:cNvPr id="6" name="文本框 5"/>
          <p:cNvSpPr txBox="1"/>
          <p:nvPr/>
        </p:nvSpPr>
        <p:spPr>
          <a:xfrm>
            <a:off x="61773" y="3573740"/>
            <a:ext cx="9020454" cy="706755"/>
          </a:xfrm>
          <a:prstGeom prst="rect">
            <a:avLst/>
          </a:prstGeom>
          <a:noFill/>
        </p:spPr>
        <p:txBody>
          <a:bodyPr wrap="square" rtlCol="0">
            <a:spAutoFit/>
          </a:bodyPr>
          <a:lstStyle/>
          <a:p>
            <a:pPr>
              <a:lnSpc>
                <a:spcPct val="125000"/>
              </a:lnSpc>
            </a:pPr>
            <a:r>
              <a:rPr lang="zh-CN" altLang="en-US" sz="2000" b="1" dirty="0">
                <a:solidFill>
                  <a:srgbClr val="0000FF"/>
                </a:solidFill>
                <a:latin typeface="黑体" panose="02010609060101010101" pitchFamily="49" charset="-122"/>
                <a:ea typeface="黑体" panose="02010609060101010101" pitchFamily="49" charset="-122"/>
              </a:rPr>
              <a:t>科研成果情况</a:t>
            </a:r>
            <a:r>
              <a:rPr lang="zh-CN" altLang="en-US" b="1" dirty="0">
                <a:solidFill>
                  <a:srgbClr val="0000FF"/>
                </a:solidFill>
                <a:latin typeface="黑体" panose="02010609060101010101" pitchFamily="49" charset="-122"/>
                <a:ea typeface="黑体" panose="02010609060101010101" pitchFamily="49" charset="-122"/>
              </a:rPr>
              <a:t>（填写系统中登记的用于申请学位的成果信息）</a:t>
            </a:r>
            <a:r>
              <a:rPr lang="en-US" altLang="zh-CN" b="1" kern="0" dirty="0">
                <a:solidFill>
                  <a:srgbClr val="000000"/>
                </a:solidFill>
                <a:latin typeface="宋体" panose="02010600030101010101" pitchFamily="2" charset="-122"/>
                <a:ea typeface="黑体" panose="02010609060101010101" pitchFamily="49" charset="-122"/>
              </a:rPr>
              <a:t>    </a:t>
            </a:r>
            <a:endParaRPr lang="en-US" altLang="zh-CN" sz="1600" dirty="0">
              <a:latin typeface="黑体" panose="02010609060101010101" pitchFamily="49" charset="-122"/>
              <a:ea typeface="黑体" panose="02010609060101010101" pitchFamily="49" charset="-122"/>
            </a:endParaRPr>
          </a:p>
          <a:p>
            <a:pPr>
              <a:lnSpc>
                <a:spcPct val="125000"/>
              </a:lnSpc>
            </a:pPr>
            <a:endParaRPr lang="en-US" altLang="zh-CN" sz="1200" dirty="0">
              <a:ea typeface="黑体" panose="02010609060101010101" pitchFamily="49"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6"/>
          <p:cNvSpPr txBox="1"/>
          <p:nvPr/>
        </p:nvSpPr>
        <p:spPr>
          <a:xfrm>
            <a:off x="0" y="204470"/>
            <a:ext cx="9144000" cy="633730"/>
          </a:xfrm>
          <a:prstGeom prst="rect">
            <a:avLst/>
          </a:prstGeom>
        </p:spPr>
        <p:txBody>
          <a:bodyPr anchor="ctr"/>
          <a:lstStyle>
            <a:lvl1pPr marL="0" indent="88900" algn="l" defTabSz="685800" rtl="0" eaLnBrk="1" latinLnBrk="0" hangingPunct="1">
              <a:lnSpc>
                <a:spcPct val="90000"/>
              </a:lnSpc>
              <a:spcBef>
                <a:spcPct val="0"/>
              </a:spcBef>
              <a:buNone/>
              <a:defRPr sz="4000" b="1" kern="1200">
                <a:gradFill>
                  <a:gsLst>
                    <a:gs pos="0">
                      <a:schemeClr val="accent6">
                        <a:lumMod val="50000"/>
                      </a:schemeClr>
                    </a:gs>
                    <a:gs pos="100000">
                      <a:schemeClr val="accent6">
                        <a:lumMod val="50000"/>
                      </a:schemeClr>
                    </a:gs>
                  </a:gsLst>
                  <a:lin ang="5400000" scaled="1"/>
                </a:gradFill>
                <a:latin typeface="微软雅黑" panose="020B0503020204020204" pitchFamily="34" charset="-122"/>
                <a:ea typeface="微软雅黑" panose="020B0503020204020204" pitchFamily="34" charset="-122"/>
                <a:cs typeface="+mj-cs"/>
              </a:defRPr>
            </a:lvl1pPr>
          </a:lstStyle>
          <a:p>
            <a:r>
              <a:rPr lang="zh-CN" altLang="en-US" sz="3200" dirty="0"/>
              <a:t>盲审</a:t>
            </a:r>
            <a:r>
              <a:rPr lang="zh-CN" altLang="en-US" sz="3200" dirty="0">
                <a:sym typeface="+mn-ea"/>
              </a:rPr>
              <a:t>情况简介</a:t>
            </a:r>
          </a:p>
        </p:txBody>
      </p:sp>
      <p:sp>
        <p:nvSpPr>
          <p:cNvPr id="6" name="文本框 5"/>
          <p:cNvSpPr txBox="1"/>
          <p:nvPr/>
        </p:nvSpPr>
        <p:spPr>
          <a:xfrm>
            <a:off x="1009650" y="2258060"/>
            <a:ext cx="7087235" cy="922020"/>
          </a:xfrm>
          <a:prstGeom prst="rect">
            <a:avLst/>
          </a:prstGeom>
          <a:noFill/>
        </p:spPr>
        <p:txBody>
          <a:bodyPr wrap="square" rtlCol="0" anchor="t">
            <a:spAutoFit/>
          </a:bodyPr>
          <a:lstStyle/>
          <a:p>
            <a:r>
              <a:rPr lang="zh-CN" altLang="en-US" dirty="0">
                <a:sym typeface="+mn-ea"/>
              </a:rPr>
              <a:t>本页请粘贴具有代表性的盲审意见截图并简要总结每一次盲审专家指出的主要不足之处，同时说明如何进行了全面、有针对性的修改，可以保证不会出现抽检不合格情况</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6"/>
          <p:cNvSpPr txBox="1"/>
          <p:nvPr/>
        </p:nvSpPr>
        <p:spPr>
          <a:xfrm>
            <a:off x="0" y="204470"/>
            <a:ext cx="9144000" cy="633730"/>
          </a:xfrm>
          <a:prstGeom prst="rect">
            <a:avLst/>
          </a:prstGeom>
        </p:spPr>
        <p:txBody>
          <a:bodyPr anchor="ctr"/>
          <a:lstStyle>
            <a:lvl1pPr marL="0" indent="88900" algn="l" defTabSz="685800" rtl="0" eaLnBrk="1" latinLnBrk="0" hangingPunct="1">
              <a:lnSpc>
                <a:spcPct val="90000"/>
              </a:lnSpc>
              <a:spcBef>
                <a:spcPct val="0"/>
              </a:spcBef>
              <a:buNone/>
              <a:defRPr sz="4000" b="1" kern="1200">
                <a:gradFill>
                  <a:gsLst>
                    <a:gs pos="0">
                      <a:schemeClr val="accent6">
                        <a:lumMod val="50000"/>
                      </a:schemeClr>
                    </a:gs>
                    <a:gs pos="100000">
                      <a:schemeClr val="accent6">
                        <a:lumMod val="50000"/>
                      </a:schemeClr>
                    </a:gs>
                  </a:gsLst>
                  <a:lin ang="5400000" scaled="1"/>
                </a:gradFill>
                <a:latin typeface="微软雅黑" panose="020B0503020204020204" pitchFamily="34" charset="-122"/>
                <a:ea typeface="微软雅黑" panose="020B0503020204020204" pitchFamily="34" charset="-122"/>
                <a:cs typeface="+mj-cs"/>
              </a:defRPr>
            </a:lvl1pPr>
          </a:lstStyle>
          <a:p>
            <a:r>
              <a:rPr lang="zh-CN" altLang="en-US" sz="3200" dirty="0"/>
              <a:t>答辩</a:t>
            </a:r>
            <a:r>
              <a:rPr lang="zh-CN" altLang="en-US" sz="3200" dirty="0">
                <a:sym typeface="+mn-ea"/>
              </a:rPr>
              <a:t>情况简介</a:t>
            </a:r>
          </a:p>
        </p:txBody>
      </p:sp>
      <p:sp>
        <p:nvSpPr>
          <p:cNvPr id="3" name="文本框 2"/>
          <p:cNvSpPr txBox="1"/>
          <p:nvPr/>
        </p:nvSpPr>
        <p:spPr>
          <a:xfrm>
            <a:off x="708454" y="1318054"/>
            <a:ext cx="7727092" cy="369332"/>
          </a:xfrm>
          <a:prstGeom prst="rect">
            <a:avLst/>
          </a:prstGeom>
          <a:noFill/>
        </p:spPr>
        <p:txBody>
          <a:bodyPr wrap="square" rtlCol="0">
            <a:spAutoFit/>
          </a:bodyPr>
          <a:lstStyle/>
          <a:p>
            <a:r>
              <a:rPr lang="zh-CN" altLang="en-US" dirty="0"/>
              <a:t>本页请粘贴答辩决议表截图</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5757" y="1861834"/>
            <a:ext cx="8712485" cy="743986"/>
          </a:xfrm>
          <a:prstGeom prst="rect">
            <a:avLst/>
          </a:prstGeom>
        </p:spPr>
        <p:txBody>
          <a:bodyPr wrap="square">
            <a:spAutoFit/>
          </a:bodyPr>
          <a:lstStyle/>
          <a:p>
            <a:pPr algn="ctr">
              <a:lnSpc>
                <a:spcPct val="150000"/>
              </a:lnSpc>
            </a:pPr>
            <a:r>
              <a:rPr lang="zh-CN" altLang="en-US" sz="32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论文盲审非一次通过情况</a:t>
            </a:r>
            <a:endParaRPr lang="en-US" altLang="zh-CN" sz="36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Nzk3N2MxODY3ZDQ0Zjc1ODA0NTAxNDhjYjg2MWJjNDcifQ=="/>
</p:tagLst>
</file>

<file path=ppt/theme/theme1.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bg1">
              <a:lumMod val="75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1580</Words>
  <Application>Microsoft Office PowerPoint</Application>
  <PresentationFormat>全屏显示(16:10)</PresentationFormat>
  <Paragraphs>249</Paragraphs>
  <Slides>33</Slides>
  <Notes>30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33</vt:i4>
      </vt:variant>
    </vt:vector>
  </HeadingPairs>
  <TitlesOfParts>
    <vt:vector size="45" baseType="lpstr">
      <vt:lpstr>黑体</vt:lpstr>
      <vt:lpstr>Calibri</vt:lpstr>
      <vt:lpstr>方正正中黑简体</vt:lpstr>
      <vt:lpstr>Rockwell</vt:lpstr>
      <vt:lpstr>幼圆</vt:lpstr>
      <vt:lpstr>华文细黑</vt:lpstr>
      <vt:lpstr>Arial</vt:lpstr>
      <vt:lpstr>Heiti SC Medium</vt:lpstr>
      <vt:lpstr>宋体</vt:lpstr>
      <vt:lpstr>等线</vt:lpstr>
      <vt:lpstr>微软雅黑</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websys</dc:creator>
  <cp:lastModifiedBy>付瑜</cp:lastModifiedBy>
  <cp:revision>1340</cp:revision>
  <dcterms:created xsi:type="dcterms:W3CDTF">2019-03-06T07:10:00Z</dcterms:created>
  <dcterms:modified xsi:type="dcterms:W3CDTF">2025-06-04T08:45:10Z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2052-12.1.0.18608</vt:lpwstr>
  </property>
  <property fmtid="{D5CDD505-2E9C-101B-9397-08002B2CF9AE}" pid="3" name="ICV">
    <vt:lpwstr>774B3AE606DC4855BBE7DE440C19712F_12</vt:lpwstr>
  </property>
</Properties>
</file>