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sldIdLst>
    <p:sldId id="491" r:id="rId2"/>
    <p:sldId id="454" r:id="rId3"/>
    <p:sldId id="443" r:id="rId4"/>
    <p:sldId id="444" r:id="rId5"/>
    <p:sldId id="445" r:id="rId6"/>
    <p:sldId id="553" r:id="rId7"/>
    <p:sldId id="449" r:id="rId8"/>
    <p:sldId id="558" r:id="rId9"/>
    <p:sldId id="494" r:id="rId10"/>
    <p:sldId id="559" r:id="rId11"/>
    <p:sldId id="495" r:id="rId12"/>
    <p:sldId id="496" r:id="rId13"/>
    <p:sldId id="497" r:id="rId14"/>
    <p:sldId id="498" r:id="rId15"/>
    <p:sldId id="470" r:id="rId16"/>
    <p:sldId id="492" r:id="rId17"/>
    <p:sldId id="555" r:id="rId18"/>
    <p:sldId id="464" r:id="rId19"/>
    <p:sldId id="462" r:id="rId20"/>
    <p:sldId id="557" r:id="rId21"/>
    <p:sldId id="467" r:id="rId22"/>
    <p:sldId id="554" r:id="rId23"/>
    <p:sldId id="530" r:id="rId24"/>
    <p:sldId id="544" r:id="rId25"/>
    <p:sldId id="545" r:id="rId26"/>
    <p:sldId id="556" r:id="rId27"/>
    <p:sldId id="468" r:id="rId28"/>
    <p:sldId id="440" r:id="rId29"/>
    <p:sldId id="433" r:id="rId3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2">
          <p15:clr>
            <a:srgbClr val="A4A3A4"/>
          </p15:clr>
        </p15:guide>
        <p15:guide id="2" pos="3684">
          <p15:clr>
            <a:srgbClr val="A4A3A4"/>
          </p15:clr>
        </p15:guide>
      </p15:sldGuideLst>
    </p:ext>
    <p:ext uri="{505F2C04-C923-438B-8C0F-E0CD2BADF298}">
      <wppc:fontMiss xmlns:wppc="http://www.wps.cn/officeDocument/PresentationCustomData" xmlns="" type="true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>
      <p:cViewPr varScale="1">
        <p:scale>
          <a:sx n="152" d="100"/>
          <a:sy n="152" d="100"/>
        </p:scale>
        <p:origin x="618" y="150"/>
      </p:cViewPr>
      <p:guideLst>
        <p:guide orient="horz" pos="2232"/>
        <p:guide pos="36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EAFDA-CB39-48E3-8E0C-CB21621AD60D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DE257A-79AD-4946-9BB0-6A114992A6B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E257A-79AD-4946-9BB0-6A114992A6BE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E257A-79AD-4946-9BB0-6A114992A6BE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11568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BDD8E5-DF96-4C26-AFF9-C39863D3678A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/>
              <a:t>课外研学讲座等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E257A-79AD-4946-9BB0-6A114992A6BE}" type="slidenum">
              <a:rPr lang="zh-CN" altLang="en-US" smtClean="0"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xuqibin\Desktop\大礼堂.jpg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l="4659" b="6026"/>
          <a:stretch>
            <a:fillRect/>
          </a:stretch>
        </p:blipFill>
        <p:spPr bwMode="auto">
          <a:xfrm>
            <a:off x="0" y="2820137"/>
            <a:ext cx="12192000" cy="4037863"/>
          </a:xfrm>
          <a:prstGeom prst="rect">
            <a:avLst/>
          </a:prstGeom>
          <a:noFill/>
        </p:spPr>
      </p:pic>
      <p:sp>
        <p:nvSpPr>
          <p:cNvPr id="6" name="矩形 2"/>
          <p:cNvSpPr/>
          <p:nvPr userDrawn="1"/>
        </p:nvSpPr>
        <p:spPr>
          <a:xfrm>
            <a:off x="0" y="1181810"/>
            <a:ext cx="12192000" cy="5676189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5"/>
          <p:cNvGrpSpPr/>
          <p:nvPr userDrawn="1"/>
        </p:nvGrpSpPr>
        <p:grpSpPr>
          <a:xfrm>
            <a:off x="2871410" y="291443"/>
            <a:ext cx="2084391" cy="705702"/>
            <a:chOff x="2367830" y="547569"/>
            <a:chExt cx="2084391" cy="705702"/>
          </a:xfrm>
        </p:grpSpPr>
        <p:sp>
          <p:nvSpPr>
            <p:cNvPr id="1048586" name="矩形 6"/>
            <p:cNvSpPr/>
            <p:nvPr/>
          </p:nvSpPr>
          <p:spPr>
            <a:xfrm>
              <a:off x="2367830" y="976272"/>
              <a:ext cx="20843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200" dirty="0">
                  <a:gradFill>
                    <a:gsLst>
                      <a:gs pos="0">
                        <a:schemeClr val="accent3"/>
                      </a:gs>
                      <a:gs pos="100000">
                        <a:schemeClr val="accent3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SOUTHEAST UNIVERSITY</a:t>
              </a:r>
              <a:endParaRPr lang="zh-CN" altLang="en-US" sz="1200" dirty="0">
                <a:gradFill>
                  <a:gsLst>
                    <a:gs pos="0">
                      <a:schemeClr val="accent3"/>
                    </a:gs>
                    <a:gs pos="100000">
                      <a:schemeClr val="accent3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048587" name="矩形 7"/>
            <p:cNvSpPr/>
            <p:nvPr/>
          </p:nvSpPr>
          <p:spPr>
            <a:xfrm>
              <a:off x="2367830" y="547569"/>
              <a:ext cx="16722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dirty="0">
                  <a:gradFill>
                    <a:gsLst>
                      <a:gs pos="0">
                        <a:schemeClr val="tx2"/>
                      </a:gs>
                      <a:gs pos="100000">
                        <a:schemeClr val="tx2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CONTENT</a:t>
              </a:r>
              <a:endParaRPr lang="zh-CN" altLang="en-US" sz="240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1048588" name="等腰三角形 8"/>
            <p:cNvSpPr/>
            <p:nvPr/>
          </p:nvSpPr>
          <p:spPr>
            <a:xfrm flipV="1">
              <a:off x="4148150" y="693191"/>
              <a:ext cx="247951" cy="170419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8377E-482F-4541-BB48-87A54862A348}" type="datetimeFigureOut">
              <a:rPr lang="zh-CN" altLang="en-US" smtClean="0"/>
              <a:t>2023/12/19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E5605-9264-45F6-A0C3-6B6B73C048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9"/>
          <p:cNvSpPr/>
          <p:nvPr/>
        </p:nvSpPr>
        <p:spPr>
          <a:xfrm>
            <a:off x="575723" y="1130023"/>
            <a:ext cx="1071631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buClr>
                <a:schemeClr val="accent2"/>
              </a:buClr>
              <a:buSzPct val="110000"/>
            </a:pPr>
            <a:r>
              <a:rPr lang="zh-CN" altLang="en-US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机械工程学院</a:t>
            </a:r>
            <a:endParaRPr lang="en-US" altLang="zh-CN" sz="72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 eaLnBrk="0" hangingPunct="0">
              <a:buClr>
                <a:schemeClr val="accent2"/>
              </a:buClr>
              <a:buSzPct val="110000"/>
            </a:pPr>
            <a:r>
              <a:rPr lang="zh-CN" altLang="en-US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团支书述职</a:t>
            </a:r>
            <a:endParaRPr lang="en-US" altLang="zh-CN" sz="14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 eaLnBrk="0" hangingPunct="0">
              <a:buClr>
                <a:schemeClr val="accent2"/>
              </a:buClr>
              <a:buSzPct val="110000"/>
            </a:pPr>
            <a:endParaRPr lang="en-US" altLang="zh-CN" sz="14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 eaLnBrk="0" hangingPunct="0">
              <a:buClr>
                <a:schemeClr val="accent2"/>
              </a:buClr>
              <a:buSzPct val="110000"/>
            </a:pPr>
            <a:r>
              <a:rPr lang="zh-CN" altLang="en-US" sz="2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团支部：</a:t>
            </a:r>
            <a:endParaRPr lang="en-US" altLang="zh-CN" sz="20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 eaLnBrk="0" hangingPunct="0">
              <a:buClr>
                <a:schemeClr val="accent2"/>
              </a:buClr>
              <a:buSzPct val="110000"/>
            </a:pPr>
            <a:r>
              <a:rPr lang="zh-CN" altLang="en-US" sz="2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述职人：               </a:t>
            </a:r>
            <a:endParaRPr lang="en-US" altLang="zh-CN" sz="20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 eaLnBrk="0" hangingPunct="0">
              <a:buClr>
                <a:schemeClr val="accent2"/>
              </a:buClr>
              <a:buSzPct val="110000"/>
            </a:pPr>
            <a:r>
              <a:rPr lang="zh-CN" altLang="en-US" sz="2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日    期：</a:t>
            </a:r>
            <a:r>
              <a:rPr lang="en-US" altLang="zh-CN" sz="2000" b="1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20××</a:t>
            </a:r>
            <a:r>
              <a:rPr lang="zh-CN" altLang="en-US" sz="2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年</a:t>
            </a:r>
            <a:r>
              <a:rPr lang="en-US" altLang="zh-CN" sz="2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××</a:t>
            </a:r>
            <a:r>
              <a:rPr lang="zh-CN" altLang="en-US" sz="2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月</a:t>
            </a:r>
            <a:r>
              <a:rPr lang="en-US" altLang="zh-CN" sz="2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××</a:t>
            </a:r>
            <a:r>
              <a:rPr lang="zh-CN" altLang="en-US" sz="2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日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94" y="145222"/>
            <a:ext cx="792432" cy="792432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25326" y="226058"/>
            <a:ext cx="630760" cy="6307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268102" y="191176"/>
            <a:ext cx="86273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一、基层组织建设：团课</a:t>
            </a:r>
            <a:endParaRPr lang="zh-CN" altLang="en-US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7" name="矩形 5">
            <a:extLst>
              <a:ext uri="{FF2B5EF4-FFF2-40B4-BE49-F238E27FC236}">
                <a16:creationId xmlns:a16="http://schemas.microsoft.com/office/drawing/2014/main" id="{0C750538-6810-47AC-9C33-0C01C65D9592}"/>
              </a:ext>
            </a:extLst>
          </p:cNvPr>
          <p:cNvSpPr/>
          <p:nvPr/>
        </p:nvSpPr>
        <p:spPr>
          <a:xfrm>
            <a:off x="3298722" y="5408800"/>
            <a:ext cx="2651458" cy="741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zh-CN" altLang="en-US" sz="1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主讲人</a:t>
            </a:r>
            <a:r>
              <a:rPr lang="zh-CN" altLang="en-US" sz="12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endParaRPr lang="en-US" altLang="zh-CN" sz="1200" b="1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zh-CN" altLang="en-US" sz="1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主题：</a:t>
            </a:r>
            <a:endParaRPr lang="en-US" altLang="zh-CN" sz="1200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38" name="组合 40">
            <a:extLst>
              <a:ext uri="{FF2B5EF4-FFF2-40B4-BE49-F238E27FC236}">
                <a16:creationId xmlns:a16="http://schemas.microsoft.com/office/drawing/2014/main" id="{DC38EEE6-9A4D-42B2-8509-075FAA89ADF7}"/>
              </a:ext>
            </a:extLst>
          </p:cNvPr>
          <p:cNvGrpSpPr/>
          <p:nvPr/>
        </p:nvGrpSpPr>
        <p:grpSpPr>
          <a:xfrm flipH="1">
            <a:off x="3011662" y="5109477"/>
            <a:ext cx="1705482" cy="1098609"/>
            <a:chOff x="1403648" y="987574"/>
            <a:chExt cx="2844000" cy="1440000"/>
          </a:xfrm>
        </p:grpSpPr>
        <p:cxnSp>
          <p:nvCxnSpPr>
            <p:cNvPr id="40" name="直接连接符 39">
              <a:extLst>
                <a:ext uri="{FF2B5EF4-FFF2-40B4-BE49-F238E27FC236}">
                  <a16:creationId xmlns:a16="http://schemas.microsoft.com/office/drawing/2014/main" id="{A59098B7-A8A7-41F2-B8A8-133A63B23965}"/>
                </a:ext>
              </a:extLst>
            </p:cNvPr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接连接符 40">
              <a:extLst>
                <a:ext uri="{FF2B5EF4-FFF2-40B4-BE49-F238E27FC236}">
                  <a16:creationId xmlns:a16="http://schemas.microsoft.com/office/drawing/2014/main" id="{3A074B17-3C40-46EA-9863-FFF8FFD3DBCB}"/>
                </a:ext>
              </a:extLst>
            </p:cNvPr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组合 40">
            <a:extLst>
              <a:ext uri="{FF2B5EF4-FFF2-40B4-BE49-F238E27FC236}">
                <a16:creationId xmlns:a16="http://schemas.microsoft.com/office/drawing/2014/main" id="{37382C70-A212-4A01-AC07-5F185389B402}"/>
              </a:ext>
            </a:extLst>
          </p:cNvPr>
          <p:cNvGrpSpPr/>
          <p:nvPr/>
        </p:nvGrpSpPr>
        <p:grpSpPr>
          <a:xfrm rot="10800000" flipH="1">
            <a:off x="4326669" y="5502174"/>
            <a:ext cx="1705482" cy="1098609"/>
            <a:chOff x="1403648" y="987574"/>
            <a:chExt cx="2844000" cy="1440000"/>
          </a:xfrm>
        </p:grpSpPr>
        <p:cxnSp>
          <p:nvCxnSpPr>
            <p:cNvPr id="43" name="直接连接符 42">
              <a:extLst>
                <a:ext uri="{FF2B5EF4-FFF2-40B4-BE49-F238E27FC236}">
                  <a16:creationId xmlns:a16="http://schemas.microsoft.com/office/drawing/2014/main" id="{9EF63C8D-115C-45D2-A377-D5BBFA42BA53}"/>
                </a:ext>
              </a:extLst>
            </p:cNvPr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接连接符 43">
              <a:extLst>
                <a:ext uri="{FF2B5EF4-FFF2-40B4-BE49-F238E27FC236}">
                  <a16:creationId xmlns:a16="http://schemas.microsoft.com/office/drawing/2014/main" id="{0592FA60-3563-4D1A-B264-EFE4A429C45A}"/>
                </a:ext>
              </a:extLst>
            </p:cNvPr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组合 40">
            <a:extLst>
              <a:ext uri="{FF2B5EF4-FFF2-40B4-BE49-F238E27FC236}">
                <a16:creationId xmlns:a16="http://schemas.microsoft.com/office/drawing/2014/main" id="{0C8D58F9-0512-4B11-8B01-7E3A5EA3DB9C}"/>
              </a:ext>
            </a:extLst>
          </p:cNvPr>
          <p:cNvGrpSpPr/>
          <p:nvPr/>
        </p:nvGrpSpPr>
        <p:grpSpPr>
          <a:xfrm flipH="1">
            <a:off x="82532" y="5109477"/>
            <a:ext cx="1705482" cy="1098609"/>
            <a:chOff x="1403648" y="987574"/>
            <a:chExt cx="2844000" cy="1440000"/>
          </a:xfrm>
        </p:grpSpPr>
        <p:cxnSp>
          <p:nvCxnSpPr>
            <p:cNvPr id="46" name="直接连接符 45">
              <a:extLst>
                <a:ext uri="{FF2B5EF4-FFF2-40B4-BE49-F238E27FC236}">
                  <a16:creationId xmlns:a16="http://schemas.microsoft.com/office/drawing/2014/main" id="{48F76077-6E8C-4AD9-B2E9-79E15240FED0}"/>
                </a:ext>
              </a:extLst>
            </p:cNvPr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接连接符 46">
              <a:extLst>
                <a:ext uri="{FF2B5EF4-FFF2-40B4-BE49-F238E27FC236}">
                  <a16:creationId xmlns:a16="http://schemas.microsoft.com/office/drawing/2014/main" id="{F6B79766-68EB-4893-84C3-433350C38E4C}"/>
                </a:ext>
              </a:extLst>
            </p:cNvPr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组合 40">
            <a:extLst>
              <a:ext uri="{FF2B5EF4-FFF2-40B4-BE49-F238E27FC236}">
                <a16:creationId xmlns:a16="http://schemas.microsoft.com/office/drawing/2014/main" id="{40318460-22EA-4C25-AF92-19A041DD4484}"/>
              </a:ext>
            </a:extLst>
          </p:cNvPr>
          <p:cNvGrpSpPr/>
          <p:nvPr/>
        </p:nvGrpSpPr>
        <p:grpSpPr>
          <a:xfrm rot="10800000" flipH="1">
            <a:off x="1104436" y="5439098"/>
            <a:ext cx="1705482" cy="1098609"/>
            <a:chOff x="1403648" y="987574"/>
            <a:chExt cx="2844000" cy="1440000"/>
          </a:xfrm>
        </p:grpSpPr>
        <p:cxnSp>
          <p:nvCxnSpPr>
            <p:cNvPr id="50" name="直接连接符 49">
              <a:extLst>
                <a:ext uri="{FF2B5EF4-FFF2-40B4-BE49-F238E27FC236}">
                  <a16:creationId xmlns:a16="http://schemas.microsoft.com/office/drawing/2014/main" id="{6A50C8A0-AA21-4836-8398-1294E18FE363}"/>
                </a:ext>
              </a:extLst>
            </p:cNvPr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>
              <a:extLst>
                <a:ext uri="{FF2B5EF4-FFF2-40B4-BE49-F238E27FC236}">
                  <a16:creationId xmlns:a16="http://schemas.microsoft.com/office/drawing/2014/main" id="{34DA2533-36F5-4D15-9392-8F0E5FFDB0DE}"/>
                </a:ext>
              </a:extLst>
            </p:cNvPr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矩形 5">
            <a:extLst>
              <a:ext uri="{FF2B5EF4-FFF2-40B4-BE49-F238E27FC236}">
                <a16:creationId xmlns:a16="http://schemas.microsoft.com/office/drawing/2014/main" id="{21D01D7D-E6AF-4D09-96E1-5F9E7526A783}"/>
              </a:ext>
            </a:extLst>
          </p:cNvPr>
          <p:cNvSpPr/>
          <p:nvPr/>
        </p:nvSpPr>
        <p:spPr>
          <a:xfrm>
            <a:off x="413474" y="5421851"/>
            <a:ext cx="2651458" cy="741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zh-CN" altLang="en-US" sz="1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主讲人</a:t>
            </a:r>
            <a:r>
              <a:rPr lang="zh-CN" altLang="en-US" sz="12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endParaRPr lang="en-US" altLang="zh-CN" sz="1200" b="1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zh-CN" altLang="en-US" sz="1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主题：</a:t>
            </a:r>
            <a:endParaRPr lang="zh-CN" altLang="en-US" sz="1200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" name="矩形 5">
            <a:extLst>
              <a:ext uri="{FF2B5EF4-FFF2-40B4-BE49-F238E27FC236}">
                <a16:creationId xmlns:a16="http://schemas.microsoft.com/office/drawing/2014/main" id="{5FD3BFA2-A87F-4BF0-AD95-0D06888FCD00}"/>
              </a:ext>
            </a:extLst>
          </p:cNvPr>
          <p:cNvSpPr/>
          <p:nvPr/>
        </p:nvSpPr>
        <p:spPr>
          <a:xfrm>
            <a:off x="6381959" y="5414815"/>
            <a:ext cx="2651458" cy="741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zh-CN" altLang="en-US" sz="1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主讲人</a:t>
            </a:r>
            <a:r>
              <a:rPr lang="zh-CN" altLang="en-US" sz="12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endParaRPr lang="en-US" altLang="zh-CN" sz="1200" b="1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zh-CN" altLang="en-US" sz="1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主题：</a:t>
            </a:r>
            <a:endParaRPr lang="en-US" altLang="zh-CN" sz="1200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54" name="组合 40">
            <a:extLst>
              <a:ext uri="{FF2B5EF4-FFF2-40B4-BE49-F238E27FC236}">
                <a16:creationId xmlns:a16="http://schemas.microsoft.com/office/drawing/2014/main" id="{F68D509B-BC24-4F78-B01A-45513A25E215}"/>
              </a:ext>
            </a:extLst>
          </p:cNvPr>
          <p:cNvGrpSpPr/>
          <p:nvPr/>
        </p:nvGrpSpPr>
        <p:grpSpPr>
          <a:xfrm flipH="1">
            <a:off x="6006334" y="5109478"/>
            <a:ext cx="1705482" cy="1098609"/>
            <a:chOff x="1403648" y="987574"/>
            <a:chExt cx="2844000" cy="1440000"/>
          </a:xfrm>
        </p:grpSpPr>
        <p:cxnSp>
          <p:nvCxnSpPr>
            <p:cNvPr id="55" name="直接连接符 54">
              <a:extLst>
                <a:ext uri="{FF2B5EF4-FFF2-40B4-BE49-F238E27FC236}">
                  <a16:creationId xmlns:a16="http://schemas.microsoft.com/office/drawing/2014/main" id="{27912C6F-8E3B-4E8F-83CF-B5CD44B3E289}"/>
                </a:ext>
              </a:extLst>
            </p:cNvPr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接连接符 55">
              <a:extLst>
                <a:ext uri="{FF2B5EF4-FFF2-40B4-BE49-F238E27FC236}">
                  <a16:creationId xmlns:a16="http://schemas.microsoft.com/office/drawing/2014/main" id="{116CA87D-D1A8-4688-83FC-DE7BE26577B3}"/>
                </a:ext>
              </a:extLst>
            </p:cNvPr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组合 40">
            <a:extLst>
              <a:ext uri="{FF2B5EF4-FFF2-40B4-BE49-F238E27FC236}">
                <a16:creationId xmlns:a16="http://schemas.microsoft.com/office/drawing/2014/main" id="{425A1DCD-8B0B-41FB-973B-4B2EE6F58331}"/>
              </a:ext>
            </a:extLst>
          </p:cNvPr>
          <p:cNvGrpSpPr/>
          <p:nvPr/>
        </p:nvGrpSpPr>
        <p:grpSpPr>
          <a:xfrm rot="10800000" flipH="1">
            <a:off x="7313713" y="5502174"/>
            <a:ext cx="1705482" cy="1098609"/>
            <a:chOff x="1403648" y="987574"/>
            <a:chExt cx="2844000" cy="1440000"/>
          </a:xfrm>
        </p:grpSpPr>
        <p:cxnSp>
          <p:nvCxnSpPr>
            <p:cNvPr id="58" name="直接连接符 57">
              <a:extLst>
                <a:ext uri="{FF2B5EF4-FFF2-40B4-BE49-F238E27FC236}">
                  <a16:creationId xmlns:a16="http://schemas.microsoft.com/office/drawing/2014/main" id="{C2F3E1AA-0C52-4E63-9FAD-A7F7DA9841F1}"/>
                </a:ext>
              </a:extLst>
            </p:cNvPr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接连接符 58">
              <a:extLst>
                <a:ext uri="{FF2B5EF4-FFF2-40B4-BE49-F238E27FC236}">
                  <a16:creationId xmlns:a16="http://schemas.microsoft.com/office/drawing/2014/main" id="{0430A819-19C1-4364-AD06-A3B6D2FE8532}"/>
                </a:ext>
              </a:extLst>
            </p:cNvPr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矩形 5">
            <a:extLst>
              <a:ext uri="{FF2B5EF4-FFF2-40B4-BE49-F238E27FC236}">
                <a16:creationId xmlns:a16="http://schemas.microsoft.com/office/drawing/2014/main" id="{F844BF47-83A5-40D9-A56C-13AE582EAA70}"/>
              </a:ext>
            </a:extLst>
          </p:cNvPr>
          <p:cNvSpPr/>
          <p:nvPr/>
        </p:nvSpPr>
        <p:spPr>
          <a:xfrm>
            <a:off x="9445102" y="5436416"/>
            <a:ext cx="2651458" cy="741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zh-CN" altLang="en-US" sz="1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主讲人</a:t>
            </a:r>
            <a:r>
              <a:rPr lang="zh-CN" altLang="en-US" sz="12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endParaRPr lang="en-US" altLang="zh-CN" sz="1200" b="1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zh-CN" altLang="en-US" sz="1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主题：</a:t>
            </a:r>
            <a:endParaRPr lang="en-US" altLang="zh-CN" sz="1200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61" name="组合 40">
            <a:extLst>
              <a:ext uri="{FF2B5EF4-FFF2-40B4-BE49-F238E27FC236}">
                <a16:creationId xmlns:a16="http://schemas.microsoft.com/office/drawing/2014/main" id="{D90DFFD9-0719-4135-A636-91B8CBA874B7}"/>
              </a:ext>
            </a:extLst>
          </p:cNvPr>
          <p:cNvGrpSpPr/>
          <p:nvPr/>
        </p:nvGrpSpPr>
        <p:grpSpPr>
          <a:xfrm flipH="1">
            <a:off x="9173612" y="5101093"/>
            <a:ext cx="1705482" cy="1098609"/>
            <a:chOff x="1403648" y="987574"/>
            <a:chExt cx="2844000" cy="1440000"/>
          </a:xfrm>
        </p:grpSpPr>
        <p:cxnSp>
          <p:nvCxnSpPr>
            <p:cNvPr id="62" name="直接连接符 61">
              <a:extLst>
                <a:ext uri="{FF2B5EF4-FFF2-40B4-BE49-F238E27FC236}">
                  <a16:creationId xmlns:a16="http://schemas.microsoft.com/office/drawing/2014/main" id="{C97FB8BB-4A84-4CC9-A9C8-BF86BB6EEAF2}"/>
                </a:ext>
              </a:extLst>
            </p:cNvPr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接连接符 62">
              <a:extLst>
                <a:ext uri="{FF2B5EF4-FFF2-40B4-BE49-F238E27FC236}">
                  <a16:creationId xmlns:a16="http://schemas.microsoft.com/office/drawing/2014/main" id="{E8ACA726-8BAB-4C98-BB61-B9283667DBB7}"/>
                </a:ext>
              </a:extLst>
            </p:cNvPr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组合 40">
            <a:extLst>
              <a:ext uri="{FF2B5EF4-FFF2-40B4-BE49-F238E27FC236}">
                <a16:creationId xmlns:a16="http://schemas.microsoft.com/office/drawing/2014/main" id="{9BC8E4C8-C87E-4407-B09D-C17F641B6C43}"/>
              </a:ext>
            </a:extLst>
          </p:cNvPr>
          <p:cNvGrpSpPr/>
          <p:nvPr/>
        </p:nvGrpSpPr>
        <p:grpSpPr>
          <a:xfrm rot="10800000" flipH="1">
            <a:off x="10390012" y="5502175"/>
            <a:ext cx="1705482" cy="1098609"/>
            <a:chOff x="1403648" y="987574"/>
            <a:chExt cx="2844000" cy="1440000"/>
          </a:xfrm>
        </p:grpSpPr>
        <p:cxnSp>
          <p:nvCxnSpPr>
            <p:cNvPr id="65" name="直接连接符 64">
              <a:extLst>
                <a:ext uri="{FF2B5EF4-FFF2-40B4-BE49-F238E27FC236}">
                  <a16:creationId xmlns:a16="http://schemas.microsoft.com/office/drawing/2014/main" id="{B552AFA1-C011-449A-9AE9-E0CBC6F5D141}"/>
                </a:ext>
              </a:extLst>
            </p:cNvPr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连接符 65">
              <a:extLst>
                <a:ext uri="{FF2B5EF4-FFF2-40B4-BE49-F238E27FC236}">
                  <a16:creationId xmlns:a16="http://schemas.microsoft.com/office/drawing/2014/main" id="{B440422D-B2D3-4187-A0D9-80515FEFD057}"/>
                </a:ext>
              </a:extLst>
            </p:cNvPr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46105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圆角矩形 14"/>
          <p:cNvSpPr>
            <a:spLocks noChangeArrowheads="1"/>
          </p:cNvSpPr>
          <p:nvPr/>
        </p:nvSpPr>
        <p:spPr bwMode="auto">
          <a:xfrm>
            <a:off x="540134" y="2111990"/>
            <a:ext cx="7624362" cy="3454233"/>
          </a:xfrm>
          <a:prstGeom prst="roundRect">
            <a:avLst>
              <a:gd name="adj" fmla="val 12100"/>
            </a:avLst>
          </a:prstGeom>
          <a:noFill/>
          <a:ln w="6350" algn="ctr">
            <a:solidFill>
              <a:schemeClr val="bg1">
                <a:lumMod val="50000"/>
              </a:schemeClr>
            </a:solidFill>
            <a:prstDash val="dash"/>
            <a:round/>
          </a:ln>
          <a:effectLst/>
        </p:spPr>
        <p:txBody>
          <a:bodyPr anchor="ctr"/>
          <a:lstStyle/>
          <a:p>
            <a:pPr algn="ctr"/>
            <a:endParaRPr lang="en-US" altLang="zh-CN" sz="2400" dirty="0">
              <a:gradFill>
                <a:gsLst>
                  <a:gs pos="0">
                    <a:srgbClr val="C00000"/>
                  </a:gs>
                  <a:gs pos="100000">
                    <a:srgbClr val="C00000"/>
                  </a:gs>
                </a:gsLst>
                <a:lin ang="5400000" scaled="0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" name="矩形 1"/>
          <p:cNvSpPr/>
          <p:nvPr/>
        </p:nvSpPr>
        <p:spPr>
          <a:xfrm>
            <a:off x="2238317" y="1922022"/>
            <a:ext cx="3857683" cy="3799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solidFill>
                  <a:srgbClr val="E6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智慧团建系统使用情况</a:t>
            </a:r>
            <a:endParaRPr lang="en-US" altLang="zh-CN" sz="2800" b="1" dirty="0">
              <a:solidFill>
                <a:srgbClr val="E6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4" name="矩形 5"/>
          <p:cNvSpPr/>
          <p:nvPr/>
        </p:nvSpPr>
        <p:spPr>
          <a:xfrm>
            <a:off x="474835" y="4935978"/>
            <a:ext cx="5473369" cy="63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endParaRPr lang="en-US" altLang="zh-CN" sz="3200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68102" y="191176"/>
            <a:ext cx="106780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一、基层组织建设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智慧团建</a:t>
            </a:r>
            <a:endParaRPr lang="zh-CN" altLang="en-US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764B595A-065C-45C0-BD22-87296E54A3B0}"/>
              </a:ext>
            </a:extLst>
          </p:cNvPr>
          <p:cNvSpPr txBox="1"/>
          <p:nvPr/>
        </p:nvSpPr>
        <p:spPr>
          <a:xfrm>
            <a:off x="9072880" y="3198167"/>
            <a:ext cx="24282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团员先进性评价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表格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5919040"/>
              </p:ext>
            </p:extLst>
          </p:nvPr>
        </p:nvGraphicFramePr>
        <p:xfrm>
          <a:off x="2084916" y="1342000"/>
          <a:ext cx="7866952" cy="24043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08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8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87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latin typeface="+mn-ea"/>
                          <a:ea typeface="+mn-ea"/>
                        </a:rPr>
                        <a:t>获奖组织（人）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latin typeface="+mn-ea"/>
                          <a:ea typeface="+mn-ea"/>
                        </a:rPr>
                        <a:t>获奖称号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875">
                <a:tc>
                  <a:txBody>
                    <a:bodyPr/>
                    <a:lstStyle/>
                    <a:p>
                      <a:pPr algn="ctr"/>
                      <a:endParaRPr lang="zh-CN" altLang="zh-CN" sz="180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875">
                <a:tc>
                  <a:txBody>
                    <a:bodyPr/>
                    <a:lstStyle/>
                    <a:p>
                      <a:pPr algn="ctr"/>
                      <a:endParaRPr lang="zh-CN" altLang="zh-CN" sz="180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80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875"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0875"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zh-CN" sz="1800" kern="12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矩形 16"/>
          <p:cNvSpPr/>
          <p:nvPr/>
        </p:nvSpPr>
        <p:spPr>
          <a:xfrm>
            <a:off x="268102" y="191176"/>
            <a:ext cx="106780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一、基层组织建设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评奖评优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939745" y="1181811"/>
            <a:ext cx="5153615" cy="1077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135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关于磐石计划开展情况的论述，包括申报、立项、活动开展、结题、项目获批经费等。</a:t>
            </a:r>
            <a:endParaRPr lang="en-US" altLang="zh-CN" sz="2135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9" name="直接连接符 18"/>
          <p:cNvCxnSpPr/>
          <p:nvPr/>
        </p:nvCxnSpPr>
        <p:spPr>
          <a:xfrm rot="10800000" flipH="1" flipV="1">
            <a:off x="6055834" y="4286977"/>
            <a:ext cx="0" cy="1920000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H="1" flipV="1">
            <a:off x="597029" y="1257529"/>
            <a:ext cx="3792000" cy="0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flipH="1" flipV="1">
            <a:off x="838625" y="997145"/>
            <a:ext cx="0" cy="1920000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矩形 13"/>
          <p:cNvSpPr/>
          <p:nvPr/>
        </p:nvSpPr>
        <p:spPr>
          <a:xfrm>
            <a:off x="268102" y="191176"/>
            <a:ext cx="78372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一、基层组织建设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磐石计划</a:t>
            </a:r>
          </a:p>
        </p:txBody>
      </p:sp>
      <p:cxnSp>
        <p:nvCxnSpPr>
          <p:cNvPr id="22" name="直接连接符 21"/>
          <p:cNvCxnSpPr/>
          <p:nvPr/>
        </p:nvCxnSpPr>
        <p:spPr>
          <a:xfrm rot="10800000" flipH="1" flipV="1">
            <a:off x="2619571" y="6215347"/>
            <a:ext cx="3792000" cy="0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 rot="10800000" flipH="1" flipV="1">
            <a:off x="6055834" y="4673057"/>
            <a:ext cx="0" cy="1920000"/>
          </a:xfrm>
          <a:prstGeom prst="line">
            <a:avLst/>
          </a:prstGeom>
          <a:ln w="4762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矩形 1"/>
          <p:cNvSpPr/>
          <p:nvPr/>
        </p:nvSpPr>
        <p:spPr>
          <a:xfrm>
            <a:off x="233031" y="228796"/>
            <a:ext cx="2735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630"/>
            <a:r>
              <a:rPr lang="zh-CN" altLang="en-US" sz="4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报告</a:t>
            </a:r>
            <a:r>
              <a:rPr lang="zh-CN" altLang="en-US" sz="48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目录</a:t>
            </a:r>
          </a:p>
        </p:txBody>
      </p:sp>
      <p:sp>
        <p:nvSpPr>
          <p:cNvPr id="8" name="矩形 19"/>
          <p:cNvSpPr/>
          <p:nvPr/>
        </p:nvSpPr>
        <p:spPr>
          <a:xfrm>
            <a:off x="737845" y="2828835"/>
            <a:ext cx="10716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buClr>
                <a:schemeClr val="accent2"/>
              </a:buClr>
              <a:buSzPct val="110000"/>
            </a:pPr>
            <a:r>
              <a:rPr lang="en-US" altLang="zh-CN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2.</a:t>
            </a:r>
            <a:r>
              <a:rPr lang="zh-CN" altLang="en-US" sz="7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创新创业</a:t>
            </a:r>
            <a:r>
              <a:rPr lang="zh-CN" altLang="en-US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工程</a:t>
            </a:r>
            <a:endParaRPr lang="en-US" altLang="zh-CN" sz="72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2" name="组合 2"/>
          <p:cNvGrpSpPr/>
          <p:nvPr/>
        </p:nvGrpSpPr>
        <p:grpSpPr>
          <a:xfrm>
            <a:off x="2871410" y="291443"/>
            <a:ext cx="2084391" cy="705702"/>
            <a:chOff x="2367830" y="547569"/>
            <a:chExt cx="2084391" cy="705702"/>
          </a:xfrm>
        </p:grpSpPr>
        <p:sp>
          <p:nvSpPr>
            <p:cNvPr id="5" name="矩形 3"/>
            <p:cNvSpPr/>
            <p:nvPr/>
          </p:nvSpPr>
          <p:spPr>
            <a:xfrm>
              <a:off x="2367830" y="976272"/>
              <a:ext cx="20843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200" dirty="0">
                  <a:gradFill>
                    <a:gsLst>
                      <a:gs pos="0">
                        <a:schemeClr val="accent3"/>
                      </a:gs>
                      <a:gs pos="100000">
                        <a:schemeClr val="accent3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SOUTHEAST UNIVERSITY</a:t>
              </a:r>
              <a:endParaRPr lang="zh-CN" altLang="en-US" sz="1200" dirty="0">
                <a:gradFill>
                  <a:gsLst>
                    <a:gs pos="0">
                      <a:schemeClr val="accent3"/>
                    </a:gs>
                    <a:gs pos="100000">
                      <a:schemeClr val="accent3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" name="矩形 4"/>
            <p:cNvSpPr/>
            <p:nvPr/>
          </p:nvSpPr>
          <p:spPr>
            <a:xfrm>
              <a:off x="2367830" y="547569"/>
              <a:ext cx="16722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dirty="0">
                  <a:gradFill>
                    <a:gsLst>
                      <a:gs pos="0">
                        <a:schemeClr val="tx2"/>
                      </a:gs>
                      <a:gs pos="100000">
                        <a:schemeClr val="tx2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CONTENT</a:t>
              </a:r>
              <a:endParaRPr lang="zh-CN" altLang="en-US" sz="240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" name="等腰三角形 5"/>
            <p:cNvSpPr/>
            <p:nvPr/>
          </p:nvSpPr>
          <p:spPr>
            <a:xfrm flipV="1">
              <a:off x="4040083" y="693191"/>
              <a:ext cx="247951" cy="170419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415529" y="1163402"/>
            <a:ext cx="4185046" cy="74564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angal" panose="02040503050203030202" pitchFamily="18" charset="0"/>
              </a:rPr>
              <a:t>挑战杯／互联网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angal" panose="02040503050203030202" pitchFamily="18" charset="0"/>
              </a:rPr>
              <a:t>+</a:t>
            </a:r>
            <a:endParaRPr lang="zh-CN" altLang="en-US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angal" panose="02040503050203030202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68102" y="191176"/>
            <a:ext cx="78372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二、创新创业工程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获奖情况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矩形 26"/>
          <p:cNvSpPr/>
          <p:nvPr/>
        </p:nvSpPr>
        <p:spPr>
          <a:xfrm>
            <a:off x="268102" y="191176"/>
            <a:ext cx="783721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二、创新创业工程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双创活动（创体）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2"/>
          <p:cNvSpPr txBox="1"/>
          <p:nvPr/>
        </p:nvSpPr>
        <p:spPr>
          <a:xfrm>
            <a:off x="-26728" y="3485164"/>
            <a:ext cx="2951912" cy="492443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>
            <a:defPPr>
              <a:defRPr lang="zh-CN"/>
            </a:defPPr>
            <a:lvl1pPr>
              <a:defRPr sz="1400">
                <a:latin typeface="Mangal" panose="02040503050203030202" pitchFamily="18" charset="0"/>
                <a:cs typeface="Mangal" panose="02040503050203030202" pitchFamily="18" charset="0"/>
              </a:defRPr>
            </a:lvl1pPr>
          </a:lstStyle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“卓越大赛”</a:t>
            </a:r>
          </a:p>
        </p:txBody>
      </p:sp>
      <p:sp>
        <p:nvSpPr>
          <p:cNvPr id="29" name="矩形 28"/>
          <p:cNvSpPr/>
          <p:nvPr/>
        </p:nvSpPr>
        <p:spPr>
          <a:xfrm>
            <a:off x="268102" y="191176"/>
            <a:ext cx="78372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二、创新创业工程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创业类</a:t>
            </a:r>
            <a:r>
              <a:rPr lang="en-US" altLang="zh-CN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SRTP</a:t>
            </a:r>
            <a:endParaRPr lang="zh-CN" altLang="en-US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789924"/>
              </p:ext>
            </p:extLst>
          </p:nvPr>
        </p:nvGraphicFramePr>
        <p:xfrm>
          <a:off x="1743861" y="1573364"/>
          <a:ext cx="8672571" cy="3604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268">
                  <a:extLst>
                    <a:ext uri="{9D8B030D-6E8A-4147-A177-3AD203B41FA5}">
                      <a16:colId xmlns:a16="http://schemas.microsoft.com/office/drawing/2014/main" val="2124358923"/>
                    </a:ext>
                  </a:extLst>
                </a:gridCol>
                <a:gridCol w="2821532">
                  <a:extLst>
                    <a:ext uri="{9D8B030D-6E8A-4147-A177-3AD203B41FA5}">
                      <a16:colId xmlns:a16="http://schemas.microsoft.com/office/drawing/2014/main" val="2228278967"/>
                    </a:ext>
                  </a:extLst>
                </a:gridCol>
                <a:gridCol w="988463">
                  <a:extLst>
                    <a:ext uri="{9D8B030D-6E8A-4147-A177-3AD203B41FA5}">
                      <a16:colId xmlns:a16="http://schemas.microsoft.com/office/drawing/2014/main" val="2424949330"/>
                    </a:ext>
                  </a:extLst>
                </a:gridCol>
                <a:gridCol w="1568306">
                  <a:extLst>
                    <a:ext uri="{9D8B030D-6E8A-4147-A177-3AD203B41FA5}">
                      <a16:colId xmlns:a16="http://schemas.microsoft.com/office/drawing/2014/main" val="2553751167"/>
                    </a:ext>
                  </a:extLst>
                </a:gridCol>
                <a:gridCol w="1669002">
                  <a:extLst>
                    <a:ext uri="{9D8B030D-6E8A-4147-A177-3AD203B41FA5}">
                      <a16:colId xmlns:a16="http://schemas.microsoft.com/office/drawing/2014/main" val="1432082787"/>
                    </a:ext>
                  </a:extLst>
                </a:gridCol>
              </a:tblGrid>
              <a:tr h="417533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院系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项目类别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发布人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是否做</a:t>
                      </a:r>
                      <a:r>
                        <a:rPr lang="en-US" altLang="zh-CN" dirty="0"/>
                        <a:t>SRTP</a:t>
                      </a: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指导老师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9383741"/>
                  </a:ext>
                </a:extLst>
              </a:tr>
              <a:tr h="38174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6575724"/>
                  </a:ext>
                </a:extLst>
              </a:tr>
              <a:tr h="38174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0550024"/>
                  </a:ext>
                </a:extLst>
              </a:tr>
              <a:tr h="337351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0965826"/>
                  </a:ext>
                </a:extLst>
              </a:tr>
              <a:tr h="41547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7083425"/>
                  </a:ext>
                </a:extLst>
              </a:tr>
              <a:tr h="390617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9666993"/>
                  </a:ext>
                </a:extLst>
              </a:tr>
              <a:tr h="399496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142737"/>
                  </a:ext>
                </a:extLst>
              </a:tr>
              <a:tr h="461638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7173969"/>
                  </a:ext>
                </a:extLst>
              </a:tr>
              <a:tr h="390618">
                <a:tc>
                  <a:txBody>
                    <a:bodyPr/>
                    <a:lstStyle/>
                    <a:p>
                      <a:pPr algn="ctr"/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45893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9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矩形 1"/>
          <p:cNvSpPr/>
          <p:nvPr/>
        </p:nvSpPr>
        <p:spPr>
          <a:xfrm>
            <a:off x="233031" y="228796"/>
            <a:ext cx="2735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630"/>
            <a:r>
              <a:rPr lang="zh-CN" altLang="en-US" sz="4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报告</a:t>
            </a:r>
            <a:r>
              <a:rPr lang="zh-CN" altLang="en-US" sz="48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目录</a:t>
            </a:r>
          </a:p>
        </p:txBody>
      </p:sp>
      <p:sp>
        <p:nvSpPr>
          <p:cNvPr id="8" name="矩形 19"/>
          <p:cNvSpPr/>
          <p:nvPr/>
        </p:nvSpPr>
        <p:spPr>
          <a:xfrm>
            <a:off x="737845" y="2828835"/>
            <a:ext cx="10716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buClr>
                <a:schemeClr val="accent2"/>
              </a:buClr>
              <a:buSzPct val="110000"/>
            </a:pPr>
            <a:r>
              <a:rPr lang="en-US" altLang="zh-CN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3.</a:t>
            </a:r>
            <a:r>
              <a:rPr lang="zh-CN" altLang="en-US" sz="72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社会实践</a:t>
            </a:r>
            <a:r>
              <a:rPr lang="zh-CN" altLang="en-US" sz="7200" b="1" dirty="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与</a:t>
            </a:r>
            <a:r>
              <a:rPr lang="zh-CN" altLang="en-US" sz="72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志愿公益</a:t>
            </a:r>
            <a:endParaRPr lang="en-US" altLang="zh-CN" sz="72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2" name="组合 2"/>
          <p:cNvGrpSpPr/>
          <p:nvPr/>
        </p:nvGrpSpPr>
        <p:grpSpPr>
          <a:xfrm>
            <a:off x="2871410" y="291443"/>
            <a:ext cx="2084391" cy="705702"/>
            <a:chOff x="2367830" y="547569"/>
            <a:chExt cx="2084391" cy="705702"/>
          </a:xfrm>
        </p:grpSpPr>
        <p:sp>
          <p:nvSpPr>
            <p:cNvPr id="5" name="矩形 3"/>
            <p:cNvSpPr/>
            <p:nvPr/>
          </p:nvSpPr>
          <p:spPr>
            <a:xfrm>
              <a:off x="2367830" y="976272"/>
              <a:ext cx="20843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200" dirty="0">
                  <a:gradFill>
                    <a:gsLst>
                      <a:gs pos="0">
                        <a:schemeClr val="accent3"/>
                      </a:gs>
                      <a:gs pos="100000">
                        <a:schemeClr val="accent3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SOUTHEAST UNIVERSITY</a:t>
              </a:r>
              <a:endParaRPr lang="zh-CN" altLang="en-US" sz="1200" dirty="0">
                <a:gradFill>
                  <a:gsLst>
                    <a:gs pos="0">
                      <a:schemeClr val="accent3"/>
                    </a:gs>
                    <a:gs pos="100000">
                      <a:schemeClr val="accent3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" name="矩形 4"/>
            <p:cNvSpPr/>
            <p:nvPr/>
          </p:nvSpPr>
          <p:spPr>
            <a:xfrm>
              <a:off x="2367830" y="547569"/>
              <a:ext cx="16722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dirty="0">
                  <a:gradFill>
                    <a:gsLst>
                      <a:gs pos="0">
                        <a:schemeClr val="tx2"/>
                      </a:gs>
                      <a:gs pos="100000">
                        <a:schemeClr val="tx2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CONTENT</a:t>
              </a:r>
              <a:endParaRPr lang="zh-CN" altLang="en-US" sz="240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" name="等腰三角形 5"/>
            <p:cNvSpPr/>
            <p:nvPr/>
          </p:nvSpPr>
          <p:spPr>
            <a:xfrm flipV="1">
              <a:off x="4040083" y="693191"/>
              <a:ext cx="247951" cy="170419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68102" y="191176"/>
            <a:ext cx="108556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三、社会实践与志愿公益：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实践荣誉</a:t>
            </a:r>
            <a:endParaRPr lang="zh-CN" altLang="en-US" sz="4000" b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aphicFrame>
        <p:nvGraphicFramePr>
          <p:cNvPr id="3" name="表格 19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09028390"/>
              </p:ext>
            </p:extLst>
          </p:nvPr>
        </p:nvGraphicFramePr>
        <p:xfrm>
          <a:off x="1629435" y="1358037"/>
          <a:ext cx="9137015" cy="516509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5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9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3395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1800" dirty="0">
                          <a:latin typeface="+mn-ea"/>
                          <a:ea typeface="+mn-ea"/>
                        </a:rPr>
                        <a:t>2021</a:t>
                      </a:r>
                      <a:r>
                        <a:rPr lang="zh-CN" altLang="en-US" sz="1800" dirty="0">
                          <a:latin typeface="+mn-ea"/>
                          <a:ea typeface="+mn-ea"/>
                        </a:rPr>
                        <a:t>年社会实践部分获奖情况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39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团队名称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奖项名称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865">
                <a:tc rowSpan="5">
                  <a:txBody>
                    <a:bodyPr/>
                    <a:lstStyle/>
                    <a:p>
                      <a:pPr algn="ctr"/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100" dirty="0">
                        <a:latin typeface="+mn-ea"/>
                        <a:sym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910">
                <a:tc rowSpan="4">
                  <a:txBody>
                    <a:bodyPr/>
                    <a:lstStyle/>
                    <a:p>
                      <a:pPr algn="ctr"/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dirty="0">
                        <a:latin typeface="+mn-ea"/>
                        <a:sym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7638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954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5197239"/>
                  </a:ext>
                </a:extLst>
              </a:tr>
              <a:tr h="12954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27547681"/>
                  </a:ext>
                </a:extLst>
              </a:tr>
              <a:tr h="295910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sym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527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33031" y="228796"/>
            <a:ext cx="2735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630"/>
            <a:r>
              <a:rPr lang="zh-CN" altLang="en-US" sz="4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报告</a:t>
            </a:r>
            <a:r>
              <a:rPr lang="zh-CN" altLang="en-US" sz="48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目录</a:t>
            </a:r>
          </a:p>
        </p:txBody>
      </p:sp>
      <p:sp>
        <p:nvSpPr>
          <p:cNvPr id="16" name="矩形 15"/>
          <p:cNvSpPr/>
          <p:nvPr/>
        </p:nvSpPr>
        <p:spPr>
          <a:xfrm>
            <a:off x="2453054" y="1283677"/>
            <a:ext cx="601393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0" fontAlgn="auto" hangingPunct="0">
              <a:lnSpc>
                <a:spcPct val="200000"/>
              </a:lnSpc>
              <a:spcAft>
                <a:spcPts val="0"/>
              </a:spcAft>
              <a:buClr>
                <a:srgbClr val="FF0000"/>
              </a:buClr>
              <a:buSzPct val="110000"/>
              <a:buFont typeface="+mj-ea"/>
              <a:buAutoNum type="circleNumDbPlain"/>
            </a:pPr>
            <a:r>
              <a:rPr lang="zh-CN" altLang="en-US" sz="2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基层组织建设</a:t>
            </a:r>
            <a:endParaRPr lang="en-US" altLang="zh-CN" sz="28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342900" indent="-342900" eaLnBrk="0" fontAlgn="auto" hangingPunct="0">
              <a:lnSpc>
                <a:spcPct val="200000"/>
              </a:lnSpc>
              <a:spcAft>
                <a:spcPts val="0"/>
              </a:spcAft>
              <a:buClr>
                <a:srgbClr val="FF0000"/>
              </a:buClr>
              <a:buSzPct val="110000"/>
              <a:buFont typeface="+mj-ea"/>
              <a:buAutoNum type="circleNumDbPlain"/>
            </a:pPr>
            <a:r>
              <a:rPr lang="zh-CN" altLang="en-US" sz="2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创新创业工作</a:t>
            </a:r>
            <a:endParaRPr lang="en-US" altLang="zh-CN" sz="28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342900" indent="-342900" eaLnBrk="0" fontAlgn="auto" hangingPunct="0">
              <a:lnSpc>
                <a:spcPct val="200000"/>
              </a:lnSpc>
              <a:spcAft>
                <a:spcPts val="0"/>
              </a:spcAft>
              <a:buClr>
                <a:srgbClr val="FF0000"/>
              </a:buClr>
              <a:buSzPct val="110000"/>
              <a:buFont typeface="+mj-ea"/>
              <a:buAutoNum type="circleNumDbPlain"/>
            </a:pPr>
            <a:r>
              <a:rPr lang="zh-CN" altLang="en-US" sz="2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社会实践与志愿公益</a:t>
            </a:r>
            <a:endParaRPr lang="en-US" altLang="zh-CN" sz="28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342900" indent="-342900" eaLnBrk="0" fontAlgn="auto" hangingPunct="0">
              <a:lnSpc>
                <a:spcPct val="200000"/>
              </a:lnSpc>
              <a:spcAft>
                <a:spcPts val="0"/>
              </a:spcAft>
              <a:buClr>
                <a:srgbClr val="FF0000"/>
              </a:buClr>
              <a:buSzPct val="110000"/>
              <a:buFont typeface="+mj-ea"/>
              <a:buAutoNum type="circleNumDbPlain"/>
            </a:pPr>
            <a:r>
              <a:rPr lang="zh-CN" altLang="en-US" sz="2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文化育人</a:t>
            </a:r>
            <a:endParaRPr lang="en-US" altLang="zh-CN" sz="28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342900" indent="-342900" eaLnBrk="0" fontAlgn="auto" hangingPunct="0">
              <a:lnSpc>
                <a:spcPct val="200000"/>
              </a:lnSpc>
              <a:spcAft>
                <a:spcPts val="0"/>
              </a:spcAft>
              <a:buClr>
                <a:srgbClr val="FF0000"/>
              </a:buClr>
              <a:buSzPct val="110000"/>
              <a:buFont typeface="+mj-ea"/>
              <a:buAutoNum type="circleNumDbPlain"/>
            </a:pPr>
            <a:r>
              <a:rPr lang="zh-CN" altLang="en-US" sz="2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新媒体工程</a:t>
            </a:r>
            <a:endParaRPr lang="en-US" altLang="zh-CN" sz="28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342900" indent="-342900" eaLnBrk="0" fontAlgn="auto" hangingPunct="0">
              <a:lnSpc>
                <a:spcPct val="200000"/>
              </a:lnSpc>
              <a:spcAft>
                <a:spcPts val="0"/>
              </a:spcAft>
              <a:buClr>
                <a:srgbClr val="FF0000"/>
              </a:buClr>
              <a:buSzPct val="110000"/>
              <a:buFont typeface="+mj-ea"/>
              <a:buAutoNum type="circleNumDbPlain"/>
            </a:pPr>
            <a:r>
              <a:rPr lang="zh-CN" altLang="en-US" sz="2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反思与未来展望</a:t>
            </a:r>
            <a:endParaRPr lang="en-US" altLang="zh-CN" sz="32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68102" y="191176"/>
            <a:ext cx="108556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三、社会实践与志愿公益：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志愿服务</a:t>
            </a:r>
            <a:endParaRPr lang="zh-CN" altLang="en-US" sz="4000" b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aphicFrame>
        <p:nvGraphicFramePr>
          <p:cNvPr id="3" name="表格 19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9131995"/>
              </p:ext>
            </p:extLst>
          </p:nvPr>
        </p:nvGraphicFramePr>
        <p:xfrm>
          <a:off x="1647190" y="1651000"/>
          <a:ext cx="9137015" cy="409384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157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9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3395">
                <a:tc gridSpan="2">
                  <a:txBody>
                    <a:bodyPr/>
                    <a:lstStyle/>
                    <a:p>
                      <a:pPr algn="ctr"/>
                      <a:r>
                        <a:rPr lang="en-US" altLang="zh-CN" sz="1800" dirty="0">
                          <a:latin typeface="+mn-ea"/>
                          <a:ea typeface="+mn-ea"/>
                        </a:rPr>
                        <a:t>2021</a:t>
                      </a:r>
                      <a:r>
                        <a:rPr lang="zh-CN" altLang="en-US" sz="1800" dirty="0">
                          <a:latin typeface="+mn-ea"/>
                          <a:ea typeface="+mn-ea"/>
                        </a:rPr>
                        <a:t>年志愿服务开展情况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39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活动名称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8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面向对象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6653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8236846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92337886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7722962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5247936"/>
                  </a:ext>
                </a:extLst>
              </a:tr>
              <a:tr h="4438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zh-CN" altLang="en-US" sz="11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5081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604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矩形 1"/>
          <p:cNvSpPr/>
          <p:nvPr/>
        </p:nvSpPr>
        <p:spPr>
          <a:xfrm>
            <a:off x="233031" y="228796"/>
            <a:ext cx="2735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630"/>
            <a:r>
              <a:rPr lang="zh-CN" altLang="en-US" sz="4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报告</a:t>
            </a:r>
            <a:r>
              <a:rPr lang="zh-CN" altLang="en-US" sz="48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目录</a:t>
            </a:r>
          </a:p>
        </p:txBody>
      </p:sp>
      <p:sp>
        <p:nvSpPr>
          <p:cNvPr id="8" name="矩形 19"/>
          <p:cNvSpPr/>
          <p:nvPr/>
        </p:nvSpPr>
        <p:spPr>
          <a:xfrm>
            <a:off x="737845" y="2828835"/>
            <a:ext cx="10716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buClr>
                <a:schemeClr val="accent2"/>
              </a:buClr>
              <a:buSzPct val="110000"/>
            </a:pPr>
            <a:r>
              <a:rPr lang="en-US" altLang="zh-CN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4.</a:t>
            </a:r>
            <a:r>
              <a:rPr lang="zh-CN" altLang="en-US" sz="7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文化育人</a:t>
            </a:r>
            <a:r>
              <a:rPr lang="zh-CN" altLang="en-US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工程</a:t>
            </a:r>
            <a:endParaRPr lang="en-US" altLang="zh-CN" sz="72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2" name="组合 2"/>
          <p:cNvGrpSpPr/>
          <p:nvPr/>
        </p:nvGrpSpPr>
        <p:grpSpPr>
          <a:xfrm>
            <a:off x="2871410" y="291443"/>
            <a:ext cx="2084391" cy="705702"/>
            <a:chOff x="2367830" y="547569"/>
            <a:chExt cx="2084391" cy="705702"/>
          </a:xfrm>
        </p:grpSpPr>
        <p:sp>
          <p:nvSpPr>
            <p:cNvPr id="5" name="矩形 3"/>
            <p:cNvSpPr/>
            <p:nvPr/>
          </p:nvSpPr>
          <p:spPr>
            <a:xfrm>
              <a:off x="2367830" y="976272"/>
              <a:ext cx="20843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200" dirty="0">
                  <a:gradFill>
                    <a:gsLst>
                      <a:gs pos="0">
                        <a:schemeClr val="accent3"/>
                      </a:gs>
                      <a:gs pos="100000">
                        <a:schemeClr val="accent3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SOUTHEAST UNIVERSITY</a:t>
              </a:r>
              <a:endParaRPr lang="zh-CN" altLang="en-US" sz="1200" dirty="0">
                <a:gradFill>
                  <a:gsLst>
                    <a:gs pos="0">
                      <a:schemeClr val="accent3"/>
                    </a:gs>
                    <a:gs pos="100000">
                      <a:schemeClr val="accent3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" name="矩形 4"/>
            <p:cNvSpPr/>
            <p:nvPr/>
          </p:nvSpPr>
          <p:spPr>
            <a:xfrm>
              <a:off x="2367830" y="547569"/>
              <a:ext cx="16722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dirty="0">
                  <a:gradFill>
                    <a:gsLst>
                      <a:gs pos="0">
                        <a:schemeClr val="tx2"/>
                      </a:gs>
                      <a:gs pos="100000">
                        <a:schemeClr val="tx2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CONTENT</a:t>
              </a:r>
              <a:endParaRPr lang="zh-CN" altLang="en-US" sz="240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" name="等腰三角形 5"/>
            <p:cNvSpPr/>
            <p:nvPr/>
          </p:nvSpPr>
          <p:spPr>
            <a:xfrm flipV="1">
              <a:off x="4040083" y="693191"/>
              <a:ext cx="247951" cy="170419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44"/>
          <p:cNvGrpSpPr/>
          <p:nvPr/>
        </p:nvGrpSpPr>
        <p:grpSpPr>
          <a:xfrm>
            <a:off x="598573" y="1753970"/>
            <a:ext cx="11002496" cy="110836"/>
            <a:chOff x="677193" y="1916888"/>
            <a:chExt cx="11002496" cy="110836"/>
          </a:xfrm>
        </p:grpSpPr>
        <p:cxnSp>
          <p:nvCxnSpPr>
            <p:cNvPr id="23" name="直接连接符 46"/>
            <p:cNvCxnSpPr/>
            <p:nvPr/>
          </p:nvCxnSpPr>
          <p:spPr>
            <a:xfrm>
              <a:off x="677193" y="1916888"/>
              <a:ext cx="11002496" cy="0"/>
            </a:xfrm>
            <a:prstGeom prst="line">
              <a:avLst/>
            </a:prstGeom>
            <a:ln w="9525">
              <a:solidFill>
                <a:schemeClr val="accent3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等腰三角形 47"/>
            <p:cNvSpPr/>
            <p:nvPr/>
          </p:nvSpPr>
          <p:spPr>
            <a:xfrm flipV="1">
              <a:off x="6000435" y="1916888"/>
              <a:ext cx="290945" cy="11083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  <p:sp>
        <p:nvSpPr>
          <p:cNvPr id="28" name="í$liḍè"/>
          <p:cNvSpPr/>
          <p:nvPr/>
        </p:nvSpPr>
        <p:spPr>
          <a:xfrm>
            <a:off x="710503" y="1864806"/>
            <a:ext cx="2640022" cy="4215558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29" name="文本框 28"/>
          <p:cNvSpPr txBox="1"/>
          <p:nvPr/>
        </p:nvSpPr>
        <p:spPr>
          <a:xfrm>
            <a:off x="1520612" y="2202502"/>
            <a:ext cx="113985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1500" b="1" dirty="0">
                <a:solidFill>
                  <a:srgbClr val="A5A5A5">
                    <a:alpha val="22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成</a:t>
            </a:r>
            <a:endParaRPr lang="en-US" altLang="zh-CN" sz="11500" b="1" dirty="0">
              <a:solidFill>
                <a:srgbClr val="A5A5A5">
                  <a:alpha val="22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11500" b="1" dirty="0">
                <a:solidFill>
                  <a:srgbClr val="A5A5A5">
                    <a:alpha val="22000"/>
                  </a:srgb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绩</a:t>
            </a:r>
          </a:p>
        </p:txBody>
      </p:sp>
      <p:sp>
        <p:nvSpPr>
          <p:cNvPr id="30" name="矩形 29"/>
          <p:cNvSpPr/>
          <p:nvPr/>
        </p:nvSpPr>
        <p:spPr>
          <a:xfrm>
            <a:off x="999990" y="2461409"/>
            <a:ext cx="218315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1600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台球团体第一</a:t>
            </a:r>
          </a:p>
        </p:txBody>
      </p:sp>
      <p:sp>
        <p:nvSpPr>
          <p:cNvPr id="44" name="矩形 43"/>
          <p:cNvSpPr/>
          <p:nvPr/>
        </p:nvSpPr>
        <p:spPr>
          <a:xfrm>
            <a:off x="1383680" y="2744309"/>
            <a:ext cx="141577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zh-CN" sz="1600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棋牌桥牌第</a:t>
            </a:r>
            <a:r>
              <a:rPr lang="zh-CN" altLang="en-US" sz="1600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八</a:t>
            </a:r>
          </a:p>
        </p:txBody>
      </p:sp>
      <p:sp>
        <p:nvSpPr>
          <p:cNvPr id="45" name="矩形 44"/>
          <p:cNvSpPr/>
          <p:nvPr/>
        </p:nvSpPr>
        <p:spPr>
          <a:xfrm>
            <a:off x="1281087" y="3027210"/>
            <a:ext cx="16209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zh-CN" sz="1600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自行车</a:t>
            </a:r>
            <a:r>
              <a:rPr lang="zh-CN" altLang="en-US" sz="1600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团队第三</a:t>
            </a:r>
          </a:p>
        </p:txBody>
      </p:sp>
      <p:sp>
        <p:nvSpPr>
          <p:cNvPr id="48" name="矩形 47"/>
          <p:cNvSpPr/>
          <p:nvPr/>
        </p:nvSpPr>
        <p:spPr>
          <a:xfrm>
            <a:off x="1434680" y="2169886"/>
            <a:ext cx="12267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16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新生杯</a:t>
            </a:r>
          </a:p>
        </p:txBody>
      </p:sp>
      <p:grpSp>
        <p:nvGrpSpPr>
          <p:cNvPr id="51" name="组合 50"/>
          <p:cNvGrpSpPr/>
          <p:nvPr/>
        </p:nvGrpSpPr>
        <p:grpSpPr>
          <a:xfrm>
            <a:off x="3677817" y="1898925"/>
            <a:ext cx="4836366" cy="4238919"/>
            <a:chOff x="6764703" y="1898925"/>
            <a:chExt cx="4836366" cy="4238919"/>
          </a:xfrm>
        </p:grpSpPr>
        <p:sp>
          <p:nvSpPr>
            <p:cNvPr id="52" name="ï$ḻîďè"/>
            <p:cNvSpPr/>
            <p:nvPr/>
          </p:nvSpPr>
          <p:spPr>
            <a:xfrm>
              <a:off x="6764703" y="1898925"/>
              <a:ext cx="4836366" cy="4238919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矩形 52"/>
            <p:cNvSpPr/>
            <p:nvPr/>
          </p:nvSpPr>
          <p:spPr>
            <a:xfrm>
              <a:off x="6844544" y="1987144"/>
              <a:ext cx="4683817" cy="35394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zh-CN" altLang="zh-CN" sz="16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院运会：</a:t>
              </a:r>
            </a:p>
            <a:p>
              <a:pPr algn="just">
                <a:spcAft>
                  <a:spcPts val="0"/>
                </a:spcAft>
              </a:pPr>
              <a:r>
                <a:rPr lang="en-US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11</a:t>
              </a:r>
              <a:r>
                <a:rPr lang="zh-CN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月</a:t>
              </a:r>
              <a:r>
                <a:rPr lang="en-US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10</a:t>
              </a:r>
              <a:r>
                <a:rPr lang="zh-CN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日</a:t>
              </a:r>
              <a:r>
                <a:rPr lang="zh-CN" altLang="en-US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上</a:t>
              </a:r>
              <a:r>
                <a:rPr lang="zh-CN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午桃园田径场举办田径运动会。</a:t>
              </a:r>
              <a:r>
                <a:rPr lang="zh-CN" altLang="en-US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在所有参赛队员的激烈竞争和工作人员的努力下取得圆满成功。</a:t>
              </a:r>
              <a:endParaRPr lang="en-US" altLang="zh-CN" sz="1600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algn="just">
                <a:spcAft>
                  <a:spcPts val="0"/>
                </a:spcAft>
              </a:pPr>
              <a:r>
                <a:rPr lang="en-US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 </a:t>
              </a:r>
              <a:endParaRPr lang="zh-CN" altLang="zh-CN" sz="1600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algn="just"/>
              <a:r>
                <a:rPr lang="zh-CN" altLang="zh-CN" sz="16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篮球班赛：</a:t>
              </a:r>
            </a:p>
            <a:p>
              <a:pPr algn="just">
                <a:spcAft>
                  <a:spcPts val="0"/>
                </a:spcAft>
              </a:pPr>
              <a:r>
                <a:rPr lang="zh-CN" altLang="en-US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机械</a:t>
              </a:r>
              <a:r>
                <a:rPr lang="zh-CN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学院</a:t>
              </a:r>
              <a:r>
                <a:rPr lang="en-US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2021</a:t>
              </a:r>
              <a:r>
                <a:rPr lang="zh-CN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年度篮球班赛于十月</a:t>
              </a:r>
              <a:r>
                <a:rPr lang="zh-CN" altLang="en-US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下旬</a:t>
              </a:r>
              <a:r>
                <a:rPr lang="zh-CN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正式开展。在历时一个多月的比赛中，各年级的同学们都显示了对篮球这项运动的热爱，以及不到最后决不放弃的拼搏精神。</a:t>
              </a:r>
              <a:r>
                <a:rPr lang="zh-CN" altLang="en-US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期间也举行了全明星赛，反响很大。</a:t>
              </a:r>
              <a:endParaRPr lang="zh-CN" altLang="zh-CN" sz="1600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algn="just">
                <a:spcAft>
                  <a:spcPts val="0"/>
                </a:spcAft>
              </a:pPr>
              <a:r>
                <a:rPr lang="en-US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  </a:t>
              </a:r>
              <a:endParaRPr lang="zh-CN" altLang="zh-CN" sz="1600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algn="just"/>
              <a:r>
                <a:rPr lang="zh-CN" altLang="zh-CN" sz="16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体育社团参与：</a:t>
              </a:r>
            </a:p>
            <a:p>
              <a:pPr algn="just">
                <a:spcAft>
                  <a:spcPts val="0"/>
                </a:spcAft>
              </a:pPr>
              <a:r>
                <a:rPr lang="zh-CN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同学们积极参加各种体育类社团，如</a:t>
              </a:r>
              <a:r>
                <a:rPr lang="zh-CN" altLang="en-US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棒垒球</a:t>
              </a:r>
              <a:r>
                <a:rPr lang="zh-CN" altLang="zh-CN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协会、羽毛球协会等。同时部分同学还担任社团管理人员</a:t>
              </a:r>
              <a:r>
                <a:rPr lang="zh-CN" altLang="en-US" sz="16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。</a:t>
              </a:r>
              <a:endParaRPr lang="zh-CN" altLang="zh-CN" sz="1600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4" name="文本框 53"/>
            <p:cNvSpPr txBox="1"/>
            <p:nvPr/>
          </p:nvSpPr>
          <p:spPr>
            <a:xfrm>
              <a:off x="8612959" y="2202502"/>
              <a:ext cx="1139853" cy="36317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1500" b="1" dirty="0">
                  <a:solidFill>
                    <a:schemeClr val="accent1">
                      <a:lumMod val="75000"/>
                      <a:alpha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活动</a:t>
              </a:r>
            </a:p>
          </p:txBody>
        </p:sp>
      </p:grpSp>
      <p:sp>
        <p:nvSpPr>
          <p:cNvPr id="27" name="矩形 26"/>
          <p:cNvSpPr/>
          <p:nvPr/>
        </p:nvSpPr>
        <p:spPr>
          <a:xfrm>
            <a:off x="268101" y="191176"/>
            <a:ext cx="901794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四、文化育人工程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体育活动（示例）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C676FC2B-9B2A-498A-B020-5BDE3DAF74E1}"/>
              </a:ext>
            </a:extLst>
          </p:cNvPr>
          <p:cNvSpPr txBox="1"/>
          <p:nvPr/>
        </p:nvSpPr>
        <p:spPr>
          <a:xfrm>
            <a:off x="1384551" y="3338232"/>
            <a:ext cx="132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/>
              <a:t>足球八强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3350064-F363-46A9-AB78-08A3E2F25618}"/>
              </a:ext>
            </a:extLst>
          </p:cNvPr>
          <p:cNvSpPr txBox="1"/>
          <p:nvPr/>
        </p:nvSpPr>
        <p:spPr>
          <a:xfrm>
            <a:off x="942544" y="3674295"/>
            <a:ext cx="2240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棒垒球联盟杯三等奖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80BF5B00-8760-4C95-9A60-84F7AB0904FA}"/>
              </a:ext>
            </a:extLst>
          </p:cNvPr>
          <p:cNvSpPr txBox="1"/>
          <p:nvPr/>
        </p:nvSpPr>
        <p:spPr>
          <a:xfrm>
            <a:off x="1313342" y="4569354"/>
            <a:ext cx="1554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大力杯拔河赛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43AAAAA-B517-45AC-96B3-57343716D138}"/>
              </a:ext>
            </a:extLst>
          </p:cNvPr>
          <p:cNvSpPr txBox="1"/>
          <p:nvPr/>
        </p:nvSpPr>
        <p:spPr>
          <a:xfrm>
            <a:off x="1127484" y="4876021"/>
            <a:ext cx="1806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本科甲组第三名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B9139DF-EA46-4F8D-9FF9-53562ECF58CD}"/>
              </a:ext>
            </a:extLst>
          </p:cNvPr>
          <p:cNvSpPr txBox="1"/>
          <p:nvPr/>
        </p:nvSpPr>
        <p:spPr>
          <a:xfrm>
            <a:off x="1327865" y="5255976"/>
            <a:ext cx="14403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身体素质大赛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C2DBFF6-D125-4E97-8A96-C2BFFD12C5C5}"/>
              </a:ext>
            </a:extLst>
          </p:cNvPr>
          <p:cNvSpPr txBox="1"/>
          <p:nvPr/>
        </p:nvSpPr>
        <p:spPr>
          <a:xfrm>
            <a:off x="1460587" y="5606383"/>
            <a:ext cx="1139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甲组第二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EDED1082-A393-4642-9E39-99965DE6686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6767" y="1960761"/>
            <a:ext cx="2928864" cy="1952576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FD00F195-9C2F-422A-BAFC-105592EB88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6767" y="4232874"/>
            <a:ext cx="2928864" cy="1952576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9B24A73B-2396-492F-9614-244B939C0240}"/>
              </a:ext>
            </a:extLst>
          </p:cNvPr>
          <p:cNvSpPr txBox="1"/>
          <p:nvPr/>
        </p:nvSpPr>
        <p:spPr>
          <a:xfrm>
            <a:off x="1426731" y="3988158"/>
            <a:ext cx="132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排球十二强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02830304-B91D-47CC-B232-EEAD90E0557C}"/>
              </a:ext>
            </a:extLst>
          </p:cNvPr>
          <p:cNvSpPr txBox="1"/>
          <p:nvPr/>
        </p:nvSpPr>
        <p:spPr>
          <a:xfrm>
            <a:off x="1435592" y="4292692"/>
            <a:ext cx="133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羽毛球八强</a:t>
            </a:r>
          </a:p>
        </p:txBody>
      </p:sp>
      <p:sp>
        <p:nvSpPr>
          <p:cNvPr id="31" name="矩形 45"/>
          <p:cNvSpPr/>
          <p:nvPr/>
        </p:nvSpPr>
        <p:spPr>
          <a:xfrm>
            <a:off x="590931" y="1146615"/>
            <a:ext cx="109374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重视身体素质，全面发展</a:t>
            </a:r>
          </a:p>
        </p:txBody>
      </p:sp>
    </p:spTree>
    <p:extLst>
      <p:ext uri="{BB962C8B-B14F-4D97-AF65-F5344CB8AC3E}">
        <p14:creationId xmlns:p14="http://schemas.microsoft.com/office/powerpoint/2010/main" val="4193763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44"/>
          <p:cNvGrpSpPr/>
          <p:nvPr/>
        </p:nvGrpSpPr>
        <p:grpSpPr>
          <a:xfrm>
            <a:off x="590931" y="1146615"/>
            <a:ext cx="11010138" cy="1077218"/>
            <a:chOff x="669551" y="1309533"/>
            <a:chExt cx="11010138" cy="1077218"/>
          </a:xfrm>
        </p:grpSpPr>
        <p:sp>
          <p:nvSpPr>
            <p:cNvPr id="21" name="矩形 45"/>
            <p:cNvSpPr/>
            <p:nvPr/>
          </p:nvSpPr>
          <p:spPr>
            <a:xfrm>
              <a:off x="669551" y="1309533"/>
              <a:ext cx="10937430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32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积极承办或参与学术讲座分享</a:t>
              </a:r>
            </a:p>
            <a:p>
              <a:pPr algn="ctr"/>
              <a:endParaRPr lang="zh-CN" altLang="en-US" sz="32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cxnSp>
          <p:nvCxnSpPr>
            <p:cNvPr id="23" name="直接连接符 46"/>
            <p:cNvCxnSpPr/>
            <p:nvPr/>
          </p:nvCxnSpPr>
          <p:spPr>
            <a:xfrm>
              <a:off x="677193" y="1916888"/>
              <a:ext cx="11002496" cy="0"/>
            </a:xfrm>
            <a:prstGeom prst="line">
              <a:avLst/>
            </a:prstGeom>
            <a:ln w="9525">
              <a:solidFill>
                <a:schemeClr val="accent3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等腰三角形 47"/>
            <p:cNvSpPr/>
            <p:nvPr/>
          </p:nvSpPr>
          <p:spPr>
            <a:xfrm flipV="1">
              <a:off x="6000435" y="1916888"/>
              <a:ext cx="290945" cy="11083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236513" y="656468"/>
            <a:ext cx="11718974" cy="5549863"/>
            <a:chOff x="133716" y="440566"/>
            <a:chExt cx="11718974" cy="5549863"/>
          </a:xfrm>
        </p:grpSpPr>
        <p:grpSp>
          <p:nvGrpSpPr>
            <p:cNvPr id="24" name="组合 23"/>
            <p:cNvGrpSpPr/>
            <p:nvPr/>
          </p:nvGrpSpPr>
          <p:grpSpPr>
            <a:xfrm>
              <a:off x="133716" y="440566"/>
              <a:ext cx="11401279" cy="5503540"/>
              <a:chOff x="336216" y="211966"/>
              <a:chExt cx="13167433" cy="5503540"/>
            </a:xfrm>
          </p:grpSpPr>
          <p:sp>
            <p:nvSpPr>
              <p:cNvPr id="61" name="ï$ḻîďè"/>
              <p:cNvSpPr/>
              <p:nvPr/>
            </p:nvSpPr>
            <p:spPr>
              <a:xfrm>
                <a:off x="336216" y="2068742"/>
                <a:ext cx="2518638" cy="3646764"/>
              </a:xfrm>
              <a:prstGeom prst="rect">
                <a:avLst/>
              </a:prstGeom>
              <a:solidFill>
                <a:schemeClr val="bg1"/>
              </a:solidFill>
              <a:ln w="762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2" name="矩形 61"/>
              <p:cNvSpPr/>
              <p:nvPr/>
            </p:nvSpPr>
            <p:spPr>
              <a:xfrm>
                <a:off x="10497271" y="211966"/>
                <a:ext cx="300637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endParaRPr lang="zh-CN" altLang="en-US" sz="14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6" name="组合 25"/>
            <p:cNvGrpSpPr/>
            <p:nvPr/>
          </p:nvGrpSpPr>
          <p:grpSpPr>
            <a:xfrm>
              <a:off x="299029" y="2327687"/>
              <a:ext cx="4369847" cy="3646764"/>
              <a:chOff x="-2230148" y="2099087"/>
              <a:chExt cx="5046768" cy="3646764"/>
            </a:xfrm>
          </p:grpSpPr>
          <p:sp>
            <p:nvSpPr>
              <p:cNvPr id="56" name="ï$ḻîďè"/>
              <p:cNvSpPr/>
              <p:nvPr/>
            </p:nvSpPr>
            <p:spPr>
              <a:xfrm>
                <a:off x="297982" y="2099087"/>
                <a:ext cx="2518638" cy="3646764"/>
              </a:xfrm>
              <a:prstGeom prst="rect">
                <a:avLst/>
              </a:prstGeom>
              <a:solidFill>
                <a:schemeClr val="bg1"/>
              </a:solidFill>
              <a:ln w="762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7" name="矩形 56"/>
              <p:cNvSpPr/>
              <p:nvPr/>
            </p:nvSpPr>
            <p:spPr>
              <a:xfrm>
                <a:off x="-2230148" y="2285109"/>
                <a:ext cx="213679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zh-CN" altLang="en-US" sz="14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追寻</a:t>
                </a:r>
                <a:r>
                  <a:rPr lang="zh-CN" altLang="zh-CN" sz="14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飞天英雄的足迹 </a:t>
                </a:r>
                <a:endParaRPr lang="zh-CN" altLang="en-US" sz="14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59" name="矩形 58"/>
              <p:cNvSpPr/>
              <p:nvPr/>
            </p:nvSpPr>
            <p:spPr>
              <a:xfrm>
                <a:off x="-1976763" y="4314736"/>
                <a:ext cx="162095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28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陈善广</a:t>
                </a:r>
              </a:p>
            </p:txBody>
          </p:sp>
          <p:sp>
            <p:nvSpPr>
              <p:cNvPr id="60" name="矩形 59"/>
              <p:cNvSpPr/>
              <p:nvPr/>
            </p:nvSpPr>
            <p:spPr>
              <a:xfrm>
                <a:off x="-2215647" y="5023219"/>
                <a:ext cx="207940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zh-CN" altLang="en-US" sz="14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中国载人航天办公室</a:t>
                </a:r>
                <a:endParaRPr lang="en-US" altLang="zh-CN" sz="14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zh-CN" altLang="en-US" sz="14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副总设计师</a:t>
                </a:r>
                <a:endParaRPr lang="en-US" altLang="zh-CN" sz="14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9" name="组合 28"/>
            <p:cNvGrpSpPr/>
            <p:nvPr/>
          </p:nvGrpSpPr>
          <p:grpSpPr>
            <a:xfrm>
              <a:off x="7292596" y="2343665"/>
              <a:ext cx="2284801" cy="3646764"/>
              <a:chOff x="332202" y="2115065"/>
              <a:chExt cx="2638737" cy="3646764"/>
            </a:xfrm>
          </p:grpSpPr>
          <p:sp>
            <p:nvSpPr>
              <p:cNvPr id="46" name="ï$ḻîďè"/>
              <p:cNvSpPr/>
              <p:nvPr/>
            </p:nvSpPr>
            <p:spPr>
              <a:xfrm>
                <a:off x="352772" y="2115065"/>
                <a:ext cx="2518638" cy="3646764"/>
              </a:xfrm>
              <a:prstGeom prst="rect">
                <a:avLst/>
              </a:prstGeom>
              <a:solidFill>
                <a:schemeClr val="bg1"/>
              </a:solidFill>
              <a:ln w="762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7" name="矩形 46"/>
              <p:cNvSpPr/>
              <p:nvPr/>
            </p:nvSpPr>
            <p:spPr>
              <a:xfrm>
                <a:off x="332202" y="2287054"/>
                <a:ext cx="263873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zh-CN" altLang="zh-CN" sz="14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机械工程的发展现状</a:t>
                </a:r>
                <a:endParaRPr lang="en-US" altLang="zh-CN" sz="14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zh-CN" altLang="zh-CN" sz="14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和展望 </a:t>
                </a:r>
                <a:endParaRPr lang="zh-CN" altLang="en-US" sz="14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858234" y="4317090"/>
                <a:ext cx="157214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zh-CN" altLang="zh-CN" sz="28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陈云飞 </a:t>
                </a:r>
                <a:endParaRPr lang="zh-CN" altLang="en-US" sz="28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50" name="矩形 49"/>
              <p:cNvSpPr/>
              <p:nvPr/>
            </p:nvSpPr>
            <p:spPr>
              <a:xfrm>
                <a:off x="547109" y="4970216"/>
                <a:ext cx="1872057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zh-CN" altLang="en-US" sz="14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教育部长江学者奖励计划特聘教授</a:t>
                </a:r>
              </a:p>
            </p:txBody>
          </p:sp>
        </p:grpSp>
        <p:grpSp>
          <p:nvGrpSpPr>
            <p:cNvPr id="30" name="组合 29"/>
            <p:cNvGrpSpPr/>
            <p:nvPr/>
          </p:nvGrpSpPr>
          <p:grpSpPr>
            <a:xfrm>
              <a:off x="9671877" y="2327687"/>
              <a:ext cx="2180813" cy="3653431"/>
              <a:chOff x="322765" y="2099087"/>
              <a:chExt cx="2518638" cy="3653431"/>
            </a:xfrm>
          </p:grpSpPr>
          <p:sp>
            <p:nvSpPr>
              <p:cNvPr id="41" name="ï$ḻîďè"/>
              <p:cNvSpPr/>
              <p:nvPr/>
            </p:nvSpPr>
            <p:spPr>
              <a:xfrm>
                <a:off x="322765" y="2099087"/>
                <a:ext cx="2518638" cy="3646764"/>
              </a:xfrm>
              <a:prstGeom prst="rect">
                <a:avLst/>
              </a:prstGeom>
              <a:solidFill>
                <a:schemeClr val="bg1"/>
              </a:solidFill>
              <a:ln w="762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733266" y="2285109"/>
                <a:ext cx="1722099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zh-CN" altLang="zh-CN" sz="14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学生时代二三事 </a:t>
                </a:r>
                <a:endParaRPr lang="zh-CN" altLang="en-US" sz="14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44" name="矩形 43"/>
              <p:cNvSpPr/>
              <p:nvPr/>
            </p:nvSpPr>
            <p:spPr>
              <a:xfrm>
                <a:off x="919383" y="4314736"/>
                <a:ext cx="138701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zh-CN" altLang="zh-CN" sz="28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陈</a:t>
                </a:r>
                <a:r>
                  <a:rPr lang="zh-CN" altLang="en-US" sz="28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  </a:t>
                </a:r>
                <a:r>
                  <a:rPr lang="zh-CN" altLang="zh-CN" sz="28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震 </a:t>
                </a:r>
                <a:endParaRPr lang="zh-CN" altLang="en-US" sz="28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</p:txBody>
          </p:sp>
          <p:sp>
            <p:nvSpPr>
              <p:cNvPr id="45" name="矩形 44"/>
              <p:cNvSpPr/>
              <p:nvPr/>
            </p:nvSpPr>
            <p:spPr>
              <a:xfrm>
                <a:off x="506787" y="4798411"/>
                <a:ext cx="2253057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zh-CN" altLang="en-US" sz="14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中组部国家人才计划第十二批获得者</a:t>
                </a:r>
                <a:endParaRPr lang="en-US" altLang="zh-CN" sz="14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en-US" altLang="zh-CN" sz="14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2018</a:t>
                </a:r>
                <a:r>
                  <a:rPr lang="zh-CN" altLang="en-US" sz="1400" b="1" dirty="0">
                    <a:solidFill>
                      <a:schemeClr val="accent5"/>
                    </a:solidFill>
                    <a:latin typeface="Arial" panose="020B0604020202020204" pitchFamily="34" charset="0"/>
                    <a:ea typeface="微软雅黑" panose="020B0503020204020204" pitchFamily="34" charset="-122"/>
                    <a:cs typeface="Arial" panose="020B0604020202020204" pitchFamily="34" charset="0"/>
                  </a:rPr>
                  <a:t>年江苏省双创人才计划专家</a:t>
                </a:r>
              </a:p>
            </p:txBody>
          </p:sp>
        </p:grpSp>
      </p:grpSp>
      <p:grpSp>
        <p:nvGrpSpPr>
          <p:cNvPr id="67" name="组合 66"/>
          <p:cNvGrpSpPr/>
          <p:nvPr/>
        </p:nvGrpSpPr>
        <p:grpSpPr>
          <a:xfrm>
            <a:off x="5014470" y="2559567"/>
            <a:ext cx="2180812" cy="3646764"/>
            <a:chOff x="5005592" y="2560581"/>
            <a:chExt cx="2180812" cy="3646764"/>
          </a:xfrm>
        </p:grpSpPr>
        <p:sp>
          <p:nvSpPr>
            <p:cNvPr id="68" name="ï$ḻîďè"/>
            <p:cNvSpPr/>
            <p:nvPr/>
          </p:nvSpPr>
          <p:spPr>
            <a:xfrm>
              <a:off x="5005592" y="2560581"/>
              <a:ext cx="2180812" cy="3646764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69" name="矩形 68"/>
            <p:cNvSpPr/>
            <p:nvPr/>
          </p:nvSpPr>
          <p:spPr>
            <a:xfrm>
              <a:off x="5162467" y="2781921"/>
              <a:ext cx="18998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zh-CN" sz="14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制造强国 我们的使命 </a:t>
              </a:r>
              <a:endParaRPr lang="zh-CN" altLang="en-US" sz="14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1" name="矩形 70"/>
            <p:cNvSpPr/>
            <p:nvPr/>
          </p:nvSpPr>
          <p:spPr>
            <a:xfrm>
              <a:off x="6003632" y="4821972"/>
              <a:ext cx="18473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endParaRPr lang="zh-CN" altLang="en-US" sz="2800" b="1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2" name="矩形 71"/>
            <p:cNvSpPr/>
            <p:nvPr/>
          </p:nvSpPr>
          <p:spPr>
            <a:xfrm>
              <a:off x="5286216" y="5314230"/>
              <a:ext cx="162095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altLang="en-US" sz="14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机械工程学院院长</a:t>
              </a:r>
              <a:endParaRPr lang="en-US" altLang="zh-CN" sz="14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algn="ctr">
                <a:spcAft>
                  <a:spcPts val="0"/>
                </a:spcAft>
              </a:pPr>
              <a:endParaRPr lang="zh-CN" altLang="en-US" sz="14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3" name="矩形 72"/>
            <p:cNvSpPr/>
            <p:nvPr/>
          </p:nvSpPr>
          <p:spPr>
            <a:xfrm>
              <a:off x="5431731" y="4761883"/>
              <a:ext cx="136127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zh-CN" sz="2800" b="1" dirty="0">
                  <a:solidFill>
                    <a:schemeClr val="accent5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倪中华 </a:t>
              </a:r>
              <a:endParaRPr lang="zh-CN" altLang="en-US" sz="28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74" name="矩形 73"/>
          <p:cNvSpPr/>
          <p:nvPr/>
        </p:nvSpPr>
        <p:spPr>
          <a:xfrm>
            <a:off x="268102" y="191176"/>
            <a:ext cx="102373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四、文化育人工程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承办或参加讲座（示例）</a:t>
            </a:r>
          </a:p>
        </p:txBody>
      </p:sp>
      <p:pic>
        <p:nvPicPr>
          <p:cNvPr id="40" name="图片 3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804" y="3318974"/>
            <a:ext cx="1957341" cy="1110251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30" y="3255213"/>
            <a:ext cx="1872175" cy="1234466"/>
          </a:xfrm>
          <a:prstGeom prst="rect">
            <a:avLst/>
          </a:prstGeom>
        </p:spPr>
      </p:pic>
      <p:sp>
        <p:nvSpPr>
          <p:cNvPr id="51" name="矩形 50"/>
          <p:cNvSpPr/>
          <p:nvPr/>
        </p:nvSpPr>
        <p:spPr>
          <a:xfrm>
            <a:off x="2569725" y="2748699"/>
            <a:ext cx="22589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CN" altLang="zh-CN" sz="14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空天之间 探寻动力学奥秘 </a:t>
            </a:r>
            <a:endParaRPr lang="zh-CN" altLang="en-US" sz="1400" b="1" dirty="0">
              <a:solidFill>
                <a:schemeClr val="accent5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2856632" y="4760478"/>
            <a:ext cx="14035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费庆国</a:t>
            </a:r>
          </a:p>
        </p:txBody>
      </p:sp>
      <p:pic>
        <p:nvPicPr>
          <p:cNvPr id="53" name="图片 5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417" y="3277703"/>
            <a:ext cx="1896915" cy="1284953"/>
          </a:xfrm>
          <a:prstGeom prst="rect">
            <a:avLst/>
          </a:prstGeom>
        </p:spPr>
      </p:pic>
      <p:pic>
        <p:nvPicPr>
          <p:cNvPr id="54" name="图片 5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7698" y="3299358"/>
            <a:ext cx="1919873" cy="1322425"/>
          </a:xfrm>
          <a:prstGeom prst="rect">
            <a:avLst/>
          </a:prstGeom>
        </p:spPr>
      </p:pic>
      <p:pic>
        <p:nvPicPr>
          <p:cNvPr id="55" name="图片 54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967" y="3258984"/>
            <a:ext cx="1647089" cy="129374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2485998" y="5431629"/>
            <a:ext cx="225895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14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网络与信息中心主任</a:t>
            </a:r>
            <a:endParaRPr lang="en-US" altLang="zh-CN" sz="1400" b="1" dirty="0">
              <a:solidFill>
                <a:schemeClr val="accent5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14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空天机械动力学研究所</a:t>
            </a:r>
            <a:endParaRPr lang="en-US" altLang="zh-CN" sz="1400" b="1" dirty="0">
              <a:solidFill>
                <a:schemeClr val="accent5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1400" b="1" dirty="0">
                <a:solidFill>
                  <a:schemeClr val="accent5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所长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矩形 1"/>
          <p:cNvSpPr/>
          <p:nvPr/>
        </p:nvSpPr>
        <p:spPr>
          <a:xfrm>
            <a:off x="233031" y="228796"/>
            <a:ext cx="2735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630"/>
            <a:r>
              <a:rPr lang="zh-CN" altLang="en-US" sz="4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报告</a:t>
            </a:r>
            <a:r>
              <a:rPr lang="zh-CN" altLang="en-US" sz="48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目录</a:t>
            </a:r>
          </a:p>
        </p:txBody>
      </p:sp>
      <p:sp>
        <p:nvSpPr>
          <p:cNvPr id="8" name="矩形 19"/>
          <p:cNvSpPr/>
          <p:nvPr/>
        </p:nvSpPr>
        <p:spPr>
          <a:xfrm>
            <a:off x="737845" y="2828835"/>
            <a:ext cx="10716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buClr>
                <a:schemeClr val="accent2"/>
              </a:buClr>
              <a:buSzPct val="110000"/>
            </a:pPr>
            <a:r>
              <a:rPr lang="en-US" altLang="zh-CN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5.</a:t>
            </a:r>
            <a:r>
              <a:rPr lang="zh-CN" altLang="en-US" sz="7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宣传</a:t>
            </a:r>
            <a:r>
              <a:rPr lang="zh-CN" altLang="en-US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与</a:t>
            </a:r>
            <a:r>
              <a:rPr lang="zh-CN" altLang="en-US" sz="7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新媒体</a:t>
            </a:r>
            <a:r>
              <a:rPr lang="zh-CN" altLang="en-US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工程</a:t>
            </a:r>
            <a:endParaRPr lang="en-US" altLang="zh-CN" sz="72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2" name="组合 2"/>
          <p:cNvGrpSpPr/>
          <p:nvPr/>
        </p:nvGrpSpPr>
        <p:grpSpPr>
          <a:xfrm>
            <a:off x="2871410" y="291443"/>
            <a:ext cx="2084391" cy="705702"/>
            <a:chOff x="2367830" y="547569"/>
            <a:chExt cx="2084391" cy="705702"/>
          </a:xfrm>
        </p:grpSpPr>
        <p:sp>
          <p:nvSpPr>
            <p:cNvPr id="5" name="矩形 3"/>
            <p:cNvSpPr/>
            <p:nvPr/>
          </p:nvSpPr>
          <p:spPr>
            <a:xfrm>
              <a:off x="2367830" y="976272"/>
              <a:ext cx="20843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200" dirty="0">
                  <a:gradFill>
                    <a:gsLst>
                      <a:gs pos="0">
                        <a:schemeClr val="accent3"/>
                      </a:gs>
                      <a:gs pos="100000">
                        <a:schemeClr val="accent3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SOUTHEAST UNIVERSITY</a:t>
              </a:r>
              <a:endParaRPr lang="zh-CN" altLang="en-US" sz="1200" dirty="0">
                <a:gradFill>
                  <a:gsLst>
                    <a:gs pos="0">
                      <a:schemeClr val="accent3"/>
                    </a:gs>
                    <a:gs pos="100000">
                      <a:schemeClr val="accent3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" name="矩形 4"/>
            <p:cNvSpPr/>
            <p:nvPr/>
          </p:nvSpPr>
          <p:spPr>
            <a:xfrm>
              <a:off x="2367830" y="547569"/>
              <a:ext cx="16722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dirty="0">
                  <a:gradFill>
                    <a:gsLst>
                      <a:gs pos="0">
                        <a:schemeClr val="tx2"/>
                      </a:gs>
                      <a:gs pos="100000">
                        <a:schemeClr val="tx2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CONTENT</a:t>
              </a:r>
              <a:endParaRPr lang="zh-CN" altLang="en-US" sz="240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" name="等腰三角形 5"/>
            <p:cNvSpPr/>
            <p:nvPr/>
          </p:nvSpPr>
          <p:spPr>
            <a:xfrm flipV="1">
              <a:off x="4040083" y="693191"/>
              <a:ext cx="247951" cy="170419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44"/>
          <p:cNvGrpSpPr/>
          <p:nvPr/>
        </p:nvGrpSpPr>
        <p:grpSpPr>
          <a:xfrm>
            <a:off x="637018" y="1213361"/>
            <a:ext cx="11010138" cy="822663"/>
            <a:chOff x="669551" y="1309533"/>
            <a:chExt cx="11010138" cy="822663"/>
          </a:xfrm>
        </p:grpSpPr>
        <p:sp>
          <p:nvSpPr>
            <p:cNvPr id="8" name="矩形 45"/>
            <p:cNvSpPr/>
            <p:nvPr/>
          </p:nvSpPr>
          <p:spPr>
            <a:xfrm>
              <a:off x="669551" y="1309533"/>
              <a:ext cx="10937430" cy="5835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3200" b="1" dirty="0">
                  <a:solidFill>
                    <a:srgbClr val="E60000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发出“机械” 之声</a:t>
              </a:r>
            </a:p>
          </p:txBody>
        </p:sp>
        <p:cxnSp>
          <p:nvCxnSpPr>
            <p:cNvPr id="9" name="直接连接符 46"/>
            <p:cNvCxnSpPr/>
            <p:nvPr/>
          </p:nvCxnSpPr>
          <p:spPr>
            <a:xfrm>
              <a:off x="677193" y="2021360"/>
              <a:ext cx="11002496" cy="0"/>
            </a:xfrm>
            <a:prstGeom prst="line">
              <a:avLst/>
            </a:prstGeom>
            <a:ln w="9525">
              <a:solidFill>
                <a:schemeClr val="accent3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等腰三角形 47"/>
            <p:cNvSpPr/>
            <p:nvPr/>
          </p:nvSpPr>
          <p:spPr>
            <a:xfrm flipV="1">
              <a:off x="6000435" y="2021360"/>
              <a:ext cx="290945" cy="11083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  <p:graphicFrame>
        <p:nvGraphicFramePr>
          <p:cNvPr id="20" name="表格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060751"/>
              </p:ext>
            </p:extLst>
          </p:nvPr>
        </p:nvGraphicFramePr>
        <p:xfrm>
          <a:off x="958679" y="1969282"/>
          <a:ext cx="973470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3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36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3995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报道媒体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新闻标题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链接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阅读量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3" name="矩形 6"/>
          <p:cNvSpPr/>
          <p:nvPr/>
        </p:nvSpPr>
        <p:spPr>
          <a:xfrm>
            <a:off x="958679" y="5731558"/>
            <a:ext cx="10595573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indent="-536575" algn="just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Clr>
                <a:srgbClr val="E60000"/>
              </a:buClr>
              <a:buFont typeface="Arial" panose="020B0604020202020204" pitchFamily="34" charset="0"/>
              <a:buChar char="►"/>
            </a:pPr>
            <a:r>
              <a:rPr lang="zh-CN" altLang="en-US" sz="2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总计获得报道 </a:t>
            </a:r>
            <a:r>
              <a:rPr lang="en-US" altLang="zh-CN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X</a:t>
            </a:r>
            <a:r>
              <a:rPr lang="zh-CN" altLang="en-US" sz="2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篇；</a:t>
            </a:r>
            <a:endParaRPr lang="en-US" altLang="zh-CN" sz="2400" b="1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536575" indent="-536575" algn="just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Clr>
                <a:srgbClr val="E60000"/>
              </a:buClr>
              <a:buFont typeface="Arial" panose="020B0604020202020204" pitchFamily="34" charset="0"/>
              <a:buChar char="►"/>
            </a:pPr>
            <a:r>
              <a:rPr lang="en-US" altLang="zh-CN" sz="2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X</a:t>
            </a:r>
            <a:r>
              <a:rPr lang="zh-CN" altLang="en-US" sz="2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家媒体报道，国家级媒体报道 </a:t>
            </a:r>
            <a:r>
              <a:rPr lang="en-US" altLang="zh-CN" sz="2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X</a:t>
            </a:r>
            <a:r>
              <a:rPr lang="en-US" altLang="zh-CN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zh-CN" altLang="en-US" sz="2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篇</a:t>
            </a:r>
          </a:p>
        </p:txBody>
      </p:sp>
      <p:sp>
        <p:nvSpPr>
          <p:cNvPr id="13" name="矩形 12"/>
          <p:cNvSpPr/>
          <p:nvPr/>
        </p:nvSpPr>
        <p:spPr>
          <a:xfrm>
            <a:off x="268102" y="191176"/>
            <a:ext cx="90623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五、宣传与新媒体工程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外媒报道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44"/>
          <p:cNvGrpSpPr/>
          <p:nvPr/>
        </p:nvGrpSpPr>
        <p:grpSpPr>
          <a:xfrm>
            <a:off x="637018" y="1213361"/>
            <a:ext cx="11010138" cy="822663"/>
            <a:chOff x="669551" y="1309533"/>
            <a:chExt cx="11010138" cy="822663"/>
          </a:xfrm>
        </p:grpSpPr>
        <p:sp>
          <p:nvSpPr>
            <p:cNvPr id="8" name="矩形 45"/>
            <p:cNvSpPr/>
            <p:nvPr/>
          </p:nvSpPr>
          <p:spPr>
            <a:xfrm>
              <a:off x="669551" y="1309533"/>
              <a:ext cx="10937430" cy="5835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zh-CN" altLang="en-US" sz="32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cxnSp>
          <p:nvCxnSpPr>
            <p:cNvPr id="9" name="直接连接符 46"/>
            <p:cNvCxnSpPr/>
            <p:nvPr/>
          </p:nvCxnSpPr>
          <p:spPr>
            <a:xfrm>
              <a:off x="677193" y="2021360"/>
              <a:ext cx="11002496" cy="0"/>
            </a:xfrm>
            <a:prstGeom prst="line">
              <a:avLst/>
            </a:prstGeom>
            <a:ln w="9525">
              <a:solidFill>
                <a:schemeClr val="accent3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等腰三角形 47"/>
            <p:cNvSpPr/>
            <p:nvPr/>
          </p:nvSpPr>
          <p:spPr>
            <a:xfrm flipV="1">
              <a:off x="6000435" y="2021360"/>
              <a:ext cx="290945" cy="11083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  <p:graphicFrame>
        <p:nvGraphicFramePr>
          <p:cNvPr id="20" name="表格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326331"/>
              </p:ext>
            </p:extLst>
          </p:nvPr>
        </p:nvGraphicFramePr>
        <p:xfrm>
          <a:off x="958679" y="1969282"/>
          <a:ext cx="9734704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6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36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3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36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3995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报道媒体或平台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新闻标题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链接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阅读量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399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3" name="矩形 6"/>
          <p:cNvSpPr/>
          <p:nvPr/>
        </p:nvSpPr>
        <p:spPr>
          <a:xfrm>
            <a:off x="958679" y="5731558"/>
            <a:ext cx="10595573" cy="509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6575" indent="-536575" algn="just">
              <a:lnSpc>
                <a:spcPts val="3200"/>
              </a:lnSpc>
              <a:spcBef>
                <a:spcPts val="600"/>
              </a:spcBef>
              <a:spcAft>
                <a:spcPts val="600"/>
              </a:spcAft>
              <a:buClr>
                <a:srgbClr val="E60000"/>
              </a:buClr>
              <a:buFont typeface="Arial" panose="020B0604020202020204" pitchFamily="34" charset="0"/>
              <a:buChar char="►"/>
            </a:pPr>
            <a:r>
              <a:rPr lang="zh-CN" altLang="en-US" sz="2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总计获得报道 </a:t>
            </a:r>
            <a:r>
              <a:rPr lang="en-US" altLang="zh-CN" sz="3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X</a:t>
            </a:r>
            <a:r>
              <a:rPr lang="zh-CN" altLang="en-US" sz="2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篇</a:t>
            </a:r>
            <a:endParaRPr lang="en-US" altLang="zh-CN" sz="2400" b="1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68102" y="191176"/>
            <a:ext cx="90623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五、宣传与新媒体工程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校内宣传</a:t>
            </a:r>
          </a:p>
        </p:txBody>
      </p:sp>
    </p:spTree>
    <p:extLst>
      <p:ext uri="{BB962C8B-B14F-4D97-AF65-F5344CB8AC3E}">
        <p14:creationId xmlns:p14="http://schemas.microsoft.com/office/powerpoint/2010/main" val="31223355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矩形 1"/>
          <p:cNvSpPr/>
          <p:nvPr/>
        </p:nvSpPr>
        <p:spPr>
          <a:xfrm>
            <a:off x="233031" y="228796"/>
            <a:ext cx="2735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630"/>
            <a:r>
              <a:rPr lang="zh-CN" altLang="en-US" sz="4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报告</a:t>
            </a:r>
            <a:r>
              <a:rPr lang="zh-CN" altLang="en-US" sz="48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目录</a:t>
            </a:r>
          </a:p>
        </p:txBody>
      </p:sp>
      <p:sp>
        <p:nvSpPr>
          <p:cNvPr id="8" name="矩形 19"/>
          <p:cNvSpPr/>
          <p:nvPr/>
        </p:nvSpPr>
        <p:spPr>
          <a:xfrm>
            <a:off x="737845" y="2828835"/>
            <a:ext cx="10716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buClr>
                <a:schemeClr val="accent2"/>
              </a:buClr>
              <a:buSzPct val="110000"/>
            </a:pPr>
            <a:r>
              <a:rPr lang="en-US" altLang="zh-CN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6.</a:t>
            </a:r>
            <a:r>
              <a:rPr lang="zh-CN" altLang="en-US" sz="7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总结</a:t>
            </a:r>
            <a:r>
              <a:rPr lang="zh-CN" altLang="en-US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与</a:t>
            </a:r>
            <a:r>
              <a:rPr lang="zh-CN" altLang="en-US" sz="7200" b="1" dirty="0">
                <a:solidFill>
                  <a:srgbClr val="FF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未来展望</a:t>
            </a:r>
            <a:endParaRPr lang="en-US" altLang="zh-CN" sz="7200" b="1" dirty="0">
              <a:solidFill>
                <a:srgbClr val="FF0000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2" name="组合 2"/>
          <p:cNvGrpSpPr/>
          <p:nvPr/>
        </p:nvGrpSpPr>
        <p:grpSpPr>
          <a:xfrm>
            <a:off x="2871410" y="291443"/>
            <a:ext cx="2084391" cy="705702"/>
            <a:chOff x="2367830" y="547569"/>
            <a:chExt cx="2084391" cy="705702"/>
          </a:xfrm>
        </p:grpSpPr>
        <p:sp>
          <p:nvSpPr>
            <p:cNvPr id="5" name="矩形 3"/>
            <p:cNvSpPr/>
            <p:nvPr/>
          </p:nvSpPr>
          <p:spPr>
            <a:xfrm>
              <a:off x="2367830" y="976272"/>
              <a:ext cx="20843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200" dirty="0">
                  <a:gradFill>
                    <a:gsLst>
                      <a:gs pos="0">
                        <a:schemeClr val="accent3"/>
                      </a:gs>
                      <a:gs pos="100000">
                        <a:schemeClr val="accent3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SOUTHEAST UNIVERSITY</a:t>
              </a:r>
              <a:endParaRPr lang="zh-CN" altLang="en-US" sz="1200" dirty="0">
                <a:gradFill>
                  <a:gsLst>
                    <a:gs pos="0">
                      <a:schemeClr val="accent3"/>
                    </a:gs>
                    <a:gs pos="100000">
                      <a:schemeClr val="accent3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" name="矩形 4"/>
            <p:cNvSpPr/>
            <p:nvPr/>
          </p:nvSpPr>
          <p:spPr>
            <a:xfrm>
              <a:off x="2367830" y="547569"/>
              <a:ext cx="16722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dirty="0">
                  <a:gradFill>
                    <a:gsLst>
                      <a:gs pos="0">
                        <a:schemeClr val="tx2"/>
                      </a:gs>
                      <a:gs pos="100000">
                        <a:schemeClr val="tx2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CONTENT</a:t>
              </a:r>
              <a:endParaRPr lang="zh-CN" altLang="en-US" sz="240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" name="等腰三角形 5"/>
            <p:cNvSpPr/>
            <p:nvPr/>
          </p:nvSpPr>
          <p:spPr>
            <a:xfrm flipV="1">
              <a:off x="4040083" y="693191"/>
              <a:ext cx="247951" cy="170419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33031" y="228796"/>
            <a:ext cx="2735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630"/>
            <a:r>
              <a:rPr lang="zh-CN" altLang="en-US" sz="4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工作</a:t>
            </a:r>
            <a:r>
              <a:rPr lang="zh-CN" altLang="en-US" sz="48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总结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2871410" y="291443"/>
            <a:ext cx="2084391" cy="705702"/>
            <a:chOff x="2367830" y="547569"/>
            <a:chExt cx="2084391" cy="705702"/>
          </a:xfrm>
        </p:grpSpPr>
        <p:sp>
          <p:nvSpPr>
            <p:cNvPr id="4" name="矩形 3"/>
            <p:cNvSpPr/>
            <p:nvPr/>
          </p:nvSpPr>
          <p:spPr>
            <a:xfrm>
              <a:off x="2367830" y="976272"/>
              <a:ext cx="20843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200" dirty="0">
                  <a:gradFill>
                    <a:gsLst>
                      <a:gs pos="0">
                        <a:schemeClr val="accent3"/>
                      </a:gs>
                      <a:gs pos="100000">
                        <a:schemeClr val="accent3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SOUTHEAST UNIVERSITY</a:t>
              </a:r>
              <a:endParaRPr lang="zh-CN" altLang="en-US" sz="1200" dirty="0">
                <a:gradFill>
                  <a:gsLst>
                    <a:gs pos="0">
                      <a:schemeClr val="accent3"/>
                    </a:gs>
                    <a:gs pos="100000">
                      <a:schemeClr val="accent3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2367830" y="547569"/>
              <a:ext cx="191110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dirty="0">
                  <a:gradFill>
                    <a:gsLst>
                      <a:gs pos="0">
                        <a:schemeClr val="tx2"/>
                      </a:gs>
                      <a:gs pos="100000">
                        <a:schemeClr val="tx2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THOUGHTS</a:t>
              </a:r>
              <a:endParaRPr lang="zh-CN" altLang="en-US" sz="240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" name="等腰三角形 5"/>
            <p:cNvSpPr/>
            <p:nvPr/>
          </p:nvSpPr>
          <p:spPr>
            <a:xfrm flipV="1">
              <a:off x="4196197" y="693191"/>
              <a:ext cx="247951" cy="170419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" name="组合 44"/>
          <p:cNvGrpSpPr/>
          <p:nvPr/>
        </p:nvGrpSpPr>
        <p:grpSpPr>
          <a:xfrm>
            <a:off x="590931" y="1151379"/>
            <a:ext cx="11010138" cy="784869"/>
            <a:chOff x="669551" y="1290483"/>
            <a:chExt cx="11010138" cy="784869"/>
          </a:xfrm>
        </p:grpSpPr>
        <p:sp>
          <p:nvSpPr>
            <p:cNvPr id="8" name="矩形 45"/>
            <p:cNvSpPr/>
            <p:nvPr/>
          </p:nvSpPr>
          <p:spPr>
            <a:xfrm>
              <a:off x="669551" y="1290483"/>
              <a:ext cx="10937430" cy="5835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3200" b="1" dirty="0">
                  <a:solidFill>
                    <a:srgbClr val="E60000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示例</a:t>
              </a:r>
              <a:r>
                <a:rPr lang="en-US" altLang="zh-CN" sz="3200" b="1" dirty="0">
                  <a:solidFill>
                    <a:srgbClr val="E60000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:</a:t>
              </a:r>
              <a:r>
                <a:rPr lang="zh-CN" altLang="en-US" sz="3200" b="1" dirty="0">
                  <a:solidFill>
                    <a:srgbClr val="E60000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密切联系学生，总体布局、有效开展团支部工作</a:t>
              </a:r>
            </a:p>
          </p:txBody>
        </p:sp>
        <p:cxnSp>
          <p:nvCxnSpPr>
            <p:cNvPr id="9" name="直接连接符 46"/>
            <p:cNvCxnSpPr/>
            <p:nvPr/>
          </p:nvCxnSpPr>
          <p:spPr>
            <a:xfrm>
              <a:off x="677193" y="1964516"/>
              <a:ext cx="11002496" cy="0"/>
            </a:xfrm>
            <a:prstGeom prst="line">
              <a:avLst/>
            </a:prstGeom>
            <a:ln w="9525">
              <a:solidFill>
                <a:schemeClr val="accent3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等腰三角形 47"/>
            <p:cNvSpPr/>
            <p:nvPr/>
          </p:nvSpPr>
          <p:spPr>
            <a:xfrm flipV="1">
              <a:off x="6000435" y="1964516"/>
              <a:ext cx="290945" cy="11083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33031" y="228796"/>
            <a:ext cx="2735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630"/>
            <a:r>
              <a:rPr lang="zh-CN" altLang="en-US" sz="4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未来</a:t>
            </a:r>
            <a:r>
              <a:rPr lang="zh-CN" altLang="en-US" sz="48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展望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2871410" y="291443"/>
            <a:ext cx="2084391" cy="705702"/>
            <a:chOff x="2367830" y="547569"/>
            <a:chExt cx="2084391" cy="705702"/>
          </a:xfrm>
        </p:grpSpPr>
        <p:sp>
          <p:nvSpPr>
            <p:cNvPr id="4" name="矩形 3"/>
            <p:cNvSpPr/>
            <p:nvPr/>
          </p:nvSpPr>
          <p:spPr>
            <a:xfrm>
              <a:off x="2367830" y="976272"/>
              <a:ext cx="20843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200" dirty="0">
                  <a:gradFill>
                    <a:gsLst>
                      <a:gs pos="0">
                        <a:schemeClr val="accent3"/>
                      </a:gs>
                      <a:gs pos="100000">
                        <a:schemeClr val="accent3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SOUTHEAST UNIVERSITY</a:t>
              </a:r>
              <a:endParaRPr lang="zh-CN" altLang="en-US" sz="1200" dirty="0">
                <a:gradFill>
                  <a:gsLst>
                    <a:gs pos="0">
                      <a:schemeClr val="accent3"/>
                    </a:gs>
                    <a:gs pos="100000">
                      <a:schemeClr val="accent3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2367830" y="547569"/>
              <a:ext cx="191110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dirty="0">
                  <a:gradFill>
                    <a:gsLst>
                      <a:gs pos="0">
                        <a:schemeClr val="tx2"/>
                      </a:gs>
                      <a:gs pos="100000">
                        <a:schemeClr val="tx2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THOUGHTS</a:t>
              </a:r>
              <a:endParaRPr lang="zh-CN" altLang="en-US" sz="240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" name="等腰三角形 5"/>
            <p:cNvSpPr/>
            <p:nvPr/>
          </p:nvSpPr>
          <p:spPr>
            <a:xfrm flipV="1">
              <a:off x="4196197" y="693191"/>
              <a:ext cx="247951" cy="170419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" name="组合 44"/>
          <p:cNvGrpSpPr/>
          <p:nvPr/>
        </p:nvGrpSpPr>
        <p:grpSpPr>
          <a:xfrm>
            <a:off x="590931" y="1151379"/>
            <a:ext cx="11010138" cy="784869"/>
            <a:chOff x="669551" y="1290483"/>
            <a:chExt cx="11010138" cy="784869"/>
          </a:xfrm>
        </p:grpSpPr>
        <p:sp>
          <p:nvSpPr>
            <p:cNvPr id="8" name="矩形 45"/>
            <p:cNvSpPr/>
            <p:nvPr/>
          </p:nvSpPr>
          <p:spPr>
            <a:xfrm>
              <a:off x="669551" y="1290483"/>
              <a:ext cx="10937430" cy="5835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3200" b="1" dirty="0">
                  <a:solidFill>
                    <a:srgbClr val="E60000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示例：优化组织、建好队伍，宣传实践双管齐下</a:t>
              </a:r>
            </a:p>
          </p:txBody>
        </p:sp>
        <p:cxnSp>
          <p:nvCxnSpPr>
            <p:cNvPr id="9" name="直接连接符 46"/>
            <p:cNvCxnSpPr/>
            <p:nvPr/>
          </p:nvCxnSpPr>
          <p:spPr>
            <a:xfrm>
              <a:off x="677193" y="1964516"/>
              <a:ext cx="11002496" cy="0"/>
            </a:xfrm>
            <a:prstGeom prst="line">
              <a:avLst/>
            </a:prstGeom>
            <a:ln w="9525">
              <a:solidFill>
                <a:schemeClr val="accent3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等腰三角形 47"/>
            <p:cNvSpPr/>
            <p:nvPr/>
          </p:nvSpPr>
          <p:spPr>
            <a:xfrm flipV="1">
              <a:off x="6000435" y="1964516"/>
              <a:ext cx="290945" cy="11083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矩形 1"/>
          <p:cNvSpPr/>
          <p:nvPr/>
        </p:nvSpPr>
        <p:spPr>
          <a:xfrm>
            <a:off x="233031" y="228796"/>
            <a:ext cx="273536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630"/>
            <a:r>
              <a:rPr lang="zh-CN" altLang="en-US" sz="48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报告</a:t>
            </a:r>
            <a:r>
              <a:rPr lang="zh-CN" altLang="en-US" sz="48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目录</a:t>
            </a:r>
          </a:p>
        </p:txBody>
      </p:sp>
      <p:sp>
        <p:nvSpPr>
          <p:cNvPr id="8" name="矩形 19"/>
          <p:cNvSpPr/>
          <p:nvPr/>
        </p:nvSpPr>
        <p:spPr>
          <a:xfrm>
            <a:off x="737845" y="2828835"/>
            <a:ext cx="107163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buClr>
                <a:schemeClr val="accent2"/>
              </a:buClr>
              <a:buSzPct val="110000"/>
            </a:pPr>
            <a:r>
              <a:rPr lang="en-US" altLang="zh-CN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1.</a:t>
            </a:r>
            <a:r>
              <a:rPr lang="zh-CN" altLang="en-US" sz="72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基层组织</a:t>
            </a:r>
            <a:r>
              <a:rPr lang="zh-CN" altLang="en-US" sz="72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建设</a:t>
            </a:r>
            <a:endParaRPr lang="en-US" altLang="zh-CN" sz="7200" b="1" dirty="0">
              <a:gradFill>
                <a:gsLst>
                  <a:gs pos="0">
                    <a:schemeClr val="tx2"/>
                  </a:gs>
                  <a:gs pos="100000">
                    <a:schemeClr val="tx2"/>
                  </a:gs>
                </a:gsLst>
                <a:lin ang="5400000" scaled="1"/>
              </a:gra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2" name="组合 2"/>
          <p:cNvGrpSpPr/>
          <p:nvPr/>
        </p:nvGrpSpPr>
        <p:grpSpPr>
          <a:xfrm>
            <a:off x="2871410" y="291443"/>
            <a:ext cx="2084391" cy="705702"/>
            <a:chOff x="2367830" y="547569"/>
            <a:chExt cx="2084391" cy="705702"/>
          </a:xfrm>
        </p:grpSpPr>
        <p:sp>
          <p:nvSpPr>
            <p:cNvPr id="5" name="矩形 3"/>
            <p:cNvSpPr/>
            <p:nvPr/>
          </p:nvSpPr>
          <p:spPr>
            <a:xfrm>
              <a:off x="2367830" y="976272"/>
              <a:ext cx="2084391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zh-CN" sz="1200" dirty="0">
                  <a:gradFill>
                    <a:gsLst>
                      <a:gs pos="0">
                        <a:schemeClr val="accent3"/>
                      </a:gs>
                      <a:gs pos="100000">
                        <a:schemeClr val="accent3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SOUTHEAST UNIVERSITY</a:t>
              </a:r>
              <a:endParaRPr lang="zh-CN" altLang="en-US" sz="1200" dirty="0">
                <a:gradFill>
                  <a:gsLst>
                    <a:gs pos="0">
                      <a:schemeClr val="accent3"/>
                    </a:gs>
                    <a:gs pos="100000">
                      <a:schemeClr val="accent3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" name="矩形 4"/>
            <p:cNvSpPr/>
            <p:nvPr/>
          </p:nvSpPr>
          <p:spPr>
            <a:xfrm>
              <a:off x="2367830" y="547569"/>
              <a:ext cx="167225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sz="2400" dirty="0">
                  <a:gradFill>
                    <a:gsLst>
                      <a:gs pos="0">
                        <a:schemeClr val="tx2"/>
                      </a:gs>
                      <a:gs pos="100000">
                        <a:schemeClr val="tx2"/>
                      </a:gs>
                    </a:gsLst>
                    <a:lin ang="5400000" scaled="1"/>
                  </a:gra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CONTENT</a:t>
              </a:r>
              <a:endParaRPr lang="zh-CN" altLang="en-US" sz="2400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" name="等腰三角形 5"/>
            <p:cNvSpPr/>
            <p:nvPr/>
          </p:nvSpPr>
          <p:spPr>
            <a:xfrm flipV="1">
              <a:off x="4040083" y="693191"/>
              <a:ext cx="247951" cy="170419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03613" y="129033"/>
            <a:ext cx="86273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一、基层组织建设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团支部概况</a:t>
            </a:r>
          </a:p>
        </p:txBody>
      </p:sp>
      <p:sp>
        <p:nvSpPr>
          <p:cNvPr id="8" name="矩形 7"/>
          <p:cNvSpPr/>
          <p:nvPr/>
        </p:nvSpPr>
        <p:spPr>
          <a:xfrm>
            <a:off x="1322578" y="1398347"/>
            <a:ext cx="5183730" cy="4685930"/>
          </a:xfrm>
          <a:prstGeom prst="rect">
            <a:avLst/>
          </a:prstGeom>
          <a:solidFill>
            <a:srgbClr val="C0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527538" y="1145084"/>
            <a:ext cx="2848708" cy="71265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0" name="TextBox 22"/>
          <p:cNvSpPr txBox="1"/>
          <p:nvPr/>
        </p:nvSpPr>
        <p:spPr>
          <a:xfrm>
            <a:off x="761876" y="1231239"/>
            <a:ext cx="2289103" cy="477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400">
                <a:latin typeface="Mangal" panose="02040503050203030202" pitchFamily="18" charset="0"/>
                <a:cs typeface="Mangal" panose="02040503050203030202" pitchFamily="18" charset="0"/>
              </a:defRPr>
            </a:lvl1pPr>
          </a:lstStyle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团情统计</a:t>
            </a:r>
          </a:p>
        </p:txBody>
      </p:sp>
      <p:sp>
        <p:nvSpPr>
          <p:cNvPr id="11" name="文本框 70"/>
          <p:cNvSpPr txBox="1"/>
          <p:nvPr/>
        </p:nvSpPr>
        <p:spPr>
          <a:xfrm>
            <a:off x="626728" y="1998665"/>
            <a:ext cx="3662876" cy="14773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支部成员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团员青年</a:t>
            </a:r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含党员</a:t>
            </a:r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党员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框 71"/>
          <p:cNvSpPr txBox="1"/>
          <p:nvPr/>
        </p:nvSpPr>
        <p:spPr>
          <a:xfrm>
            <a:off x="4569992" y="2027511"/>
            <a:ext cx="2402165" cy="147732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 </a:t>
            </a: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人，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 </a:t>
            </a: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人，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人，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6364" y="1920755"/>
            <a:ext cx="3096233" cy="30962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  <p:bldP spid="11" grpId="0" uiExpand="1" build="p"/>
      <p:bldP spid="1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矩形 66"/>
          <p:cNvSpPr/>
          <p:nvPr/>
        </p:nvSpPr>
        <p:spPr>
          <a:xfrm>
            <a:off x="1341407" y="1700341"/>
            <a:ext cx="4997847" cy="4367977"/>
          </a:xfrm>
          <a:prstGeom prst="rect">
            <a:avLst/>
          </a:prstGeom>
          <a:solidFill>
            <a:srgbClr val="C0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/>
          </a:p>
        </p:txBody>
      </p:sp>
      <p:sp>
        <p:nvSpPr>
          <p:cNvPr id="68" name="矩形 67"/>
          <p:cNvSpPr/>
          <p:nvPr/>
        </p:nvSpPr>
        <p:spPr>
          <a:xfrm>
            <a:off x="816544" y="1339210"/>
            <a:ext cx="2904054" cy="74564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69" name="TextBox 22"/>
          <p:cNvSpPr txBox="1"/>
          <p:nvPr/>
        </p:nvSpPr>
        <p:spPr>
          <a:xfrm>
            <a:off x="764239" y="1481197"/>
            <a:ext cx="2904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1400">
                <a:latin typeface="Mangal" panose="02040503050203030202" pitchFamily="18" charset="0"/>
                <a:cs typeface="Mangal" panose="02040503050203030202" pitchFamily="18" charset="0"/>
              </a:defRPr>
            </a:lvl1pPr>
          </a:lstStyle>
          <a:p>
            <a:pPr algn="ctr"/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队伍统计</a:t>
            </a:r>
          </a:p>
        </p:txBody>
      </p:sp>
      <p:sp>
        <p:nvSpPr>
          <p:cNvPr id="72" name="文本框 71"/>
          <p:cNvSpPr txBox="1"/>
          <p:nvPr/>
        </p:nvSpPr>
        <p:spPr>
          <a:xfrm>
            <a:off x="966894" y="1134208"/>
            <a:ext cx="3110231" cy="252415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altLang="zh-CN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altLang="zh-CN" sz="2135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团支部委员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学生会（或研会）任职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担任主要学生干部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3" name="矩形 72"/>
          <p:cNvSpPr/>
          <p:nvPr/>
        </p:nvSpPr>
        <p:spPr>
          <a:xfrm>
            <a:off x="4289483" y="1134549"/>
            <a:ext cx="4660151" cy="2524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  <a:p>
            <a:pPr>
              <a:lnSpc>
                <a:spcPct val="150000"/>
              </a:lnSpc>
            </a:pPr>
            <a:endParaRPr lang="en-US" altLang="zh-CN" sz="2135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 </a:t>
            </a: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 </a:t>
            </a: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 </a:t>
            </a: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" name="组合 73"/>
          <p:cNvGrpSpPr/>
          <p:nvPr/>
        </p:nvGrpSpPr>
        <p:grpSpPr>
          <a:xfrm>
            <a:off x="7577250" y="1401473"/>
            <a:ext cx="1248000" cy="2160000"/>
            <a:chOff x="3244850" y="2595563"/>
            <a:chExt cx="1154113" cy="1892300"/>
          </a:xfrm>
        </p:grpSpPr>
        <p:sp>
          <p:nvSpPr>
            <p:cNvPr id="75" name="Freeform 176"/>
            <p:cNvSpPr/>
            <p:nvPr/>
          </p:nvSpPr>
          <p:spPr bwMode="auto">
            <a:xfrm>
              <a:off x="3662363" y="3652838"/>
              <a:ext cx="322263" cy="452438"/>
            </a:xfrm>
            <a:custGeom>
              <a:avLst/>
              <a:gdLst>
                <a:gd name="T0" fmla="*/ 155 w 164"/>
                <a:gd name="T1" fmla="*/ 0 h 230"/>
                <a:gd name="T2" fmla="*/ 164 w 164"/>
                <a:gd name="T3" fmla="*/ 230 h 230"/>
                <a:gd name="T4" fmla="*/ 0 w 164"/>
                <a:gd name="T5" fmla="*/ 230 h 230"/>
                <a:gd name="T6" fmla="*/ 9 w 164"/>
                <a:gd name="T7" fmla="*/ 0 h 230"/>
                <a:gd name="T8" fmla="*/ 155 w 164"/>
                <a:gd name="T9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" h="230">
                  <a:moveTo>
                    <a:pt x="155" y="0"/>
                  </a:moveTo>
                  <a:cubicBezTo>
                    <a:pt x="152" y="32"/>
                    <a:pt x="156" y="109"/>
                    <a:pt x="164" y="230"/>
                  </a:cubicBezTo>
                  <a:cubicBezTo>
                    <a:pt x="0" y="230"/>
                    <a:pt x="0" y="230"/>
                    <a:pt x="0" y="230"/>
                  </a:cubicBezTo>
                  <a:cubicBezTo>
                    <a:pt x="5" y="140"/>
                    <a:pt x="11" y="41"/>
                    <a:pt x="9" y="0"/>
                  </a:cubicBezTo>
                  <a:lnTo>
                    <a:pt x="155" y="0"/>
                  </a:lnTo>
                  <a:close/>
                </a:path>
              </a:pathLst>
            </a:custGeom>
            <a:solidFill>
              <a:srgbClr val="F9DF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76" name="Freeform 177"/>
            <p:cNvSpPr/>
            <p:nvPr/>
          </p:nvSpPr>
          <p:spPr bwMode="auto">
            <a:xfrm>
              <a:off x="3679825" y="3652838"/>
              <a:ext cx="290513" cy="228600"/>
            </a:xfrm>
            <a:custGeom>
              <a:avLst/>
              <a:gdLst>
                <a:gd name="T0" fmla="*/ 146 w 148"/>
                <a:gd name="T1" fmla="*/ 0 h 116"/>
                <a:gd name="T2" fmla="*/ 148 w 148"/>
                <a:gd name="T3" fmla="*/ 116 h 116"/>
                <a:gd name="T4" fmla="*/ 0 w 148"/>
                <a:gd name="T5" fmla="*/ 21 h 116"/>
                <a:gd name="T6" fmla="*/ 0 w 148"/>
                <a:gd name="T7" fmla="*/ 0 h 116"/>
                <a:gd name="T8" fmla="*/ 146 w 148"/>
                <a:gd name="T9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116">
                  <a:moveTo>
                    <a:pt x="146" y="0"/>
                  </a:moveTo>
                  <a:cubicBezTo>
                    <a:pt x="145" y="41"/>
                    <a:pt x="145" y="70"/>
                    <a:pt x="148" y="116"/>
                  </a:cubicBezTo>
                  <a:cubicBezTo>
                    <a:pt x="91" y="105"/>
                    <a:pt x="38" y="6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46" y="0"/>
                  </a:lnTo>
                  <a:close/>
                </a:path>
              </a:pathLst>
            </a:custGeom>
            <a:solidFill>
              <a:srgbClr val="EACE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77" name="Freeform 178"/>
            <p:cNvSpPr/>
            <p:nvPr/>
          </p:nvSpPr>
          <p:spPr bwMode="auto">
            <a:xfrm>
              <a:off x="3455988" y="2794001"/>
              <a:ext cx="731838" cy="985838"/>
            </a:xfrm>
            <a:custGeom>
              <a:avLst/>
              <a:gdLst>
                <a:gd name="T0" fmla="*/ 373 w 373"/>
                <a:gd name="T1" fmla="*/ 220 h 502"/>
                <a:gd name="T2" fmla="*/ 186 w 373"/>
                <a:gd name="T3" fmla="*/ 493 h 502"/>
                <a:gd name="T4" fmla="*/ 0 w 373"/>
                <a:gd name="T5" fmla="*/ 220 h 502"/>
                <a:gd name="T6" fmla="*/ 187 w 373"/>
                <a:gd name="T7" fmla="*/ 0 h 502"/>
                <a:gd name="T8" fmla="*/ 373 w 373"/>
                <a:gd name="T9" fmla="*/ 220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3" h="502">
                  <a:moveTo>
                    <a:pt x="373" y="220"/>
                  </a:moveTo>
                  <a:cubicBezTo>
                    <a:pt x="373" y="317"/>
                    <a:pt x="245" y="502"/>
                    <a:pt x="186" y="493"/>
                  </a:cubicBezTo>
                  <a:cubicBezTo>
                    <a:pt x="117" y="492"/>
                    <a:pt x="0" y="320"/>
                    <a:pt x="0" y="220"/>
                  </a:cubicBezTo>
                  <a:cubicBezTo>
                    <a:pt x="0" y="88"/>
                    <a:pt x="55" y="0"/>
                    <a:pt x="187" y="0"/>
                  </a:cubicBezTo>
                  <a:cubicBezTo>
                    <a:pt x="326" y="0"/>
                    <a:pt x="373" y="99"/>
                    <a:pt x="373" y="220"/>
                  </a:cubicBezTo>
                  <a:close/>
                </a:path>
              </a:pathLst>
            </a:custGeom>
            <a:solidFill>
              <a:srgbClr val="FFE8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78" name="Freeform 179"/>
            <p:cNvSpPr/>
            <p:nvPr/>
          </p:nvSpPr>
          <p:spPr bwMode="auto">
            <a:xfrm>
              <a:off x="3409950" y="3176588"/>
              <a:ext cx="174625" cy="242888"/>
            </a:xfrm>
            <a:custGeom>
              <a:avLst/>
              <a:gdLst>
                <a:gd name="T0" fmla="*/ 88 w 89"/>
                <a:gd name="T1" fmla="*/ 61 h 124"/>
                <a:gd name="T2" fmla="*/ 46 w 89"/>
                <a:gd name="T3" fmla="*/ 123 h 124"/>
                <a:gd name="T4" fmla="*/ 1 w 89"/>
                <a:gd name="T5" fmla="*/ 49 h 124"/>
                <a:gd name="T6" fmla="*/ 42 w 89"/>
                <a:gd name="T7" fmla="*/ 1 h 124"/>
                <a:gd name="T8" fmla="*/ 88 w 89"/>
                <a:gd name="T9" fmla="*/ 61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24">
                  <a:moveTo>
                    <a:pt x="88" y="61"/>
                  </a:moveTo>
                  <a:cubicBezTo>
                    <a:pt x="89" y="94"/>
                    <a:pt x="70" y="122"/>
                    <a:pt x="46" y="123"/>
                  </a:cubicBezTo>
                  <a:cubicBezTo>
                    <a:pt x="22" y="124"/>
                    <a:pt x="2" y="83"/>
                    <a:pt x="1" y="49"/>
                  </a:cubicBezTo>
                  <a:cubicBezTo>
                    <a:pt x="0" y="15"/>
                    <a:pt x="18" y="2"/>
                    <a:pt x="42" y="1"/>
                  </a:cubicBezTo>
                  <a:cubicBezTo>
                    <a:pt x="66" y="0"/>
                    <a:pt x="87" y="27"/>
                    <a:pt x="88" y="61"/>
                  </a:cubicBezTo>
                  <a:close/>
                </a:path>
              </a:pathLst>
            </a:custGeom>
            <a:solidFill>
              <a:srgbClr val="FFE8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79" name="Freeform 180"/>
            <p:cNvSpPr/>
            <p:nvPr/>
          </p:nvSpPr>
          <p:spPr bwMode="auto">
            <a:xfrm>
              <a:off x="4062413" y="3176588"/>
              <a:ext cx="174625" cy="242888"/>
            </a:xfrm>
            <a:custGeom>
              <a:avLst/>
              <a:gdLst>
                <a:gd name="T0" fmla="*/ 1 w 89"/>
                <a:gd name="T1" fmla="*/ 61 h 124"/>
                <a:gd name="T2" fmla="*/ 43 w 89"/>
                <a:gd name="T3" fmla="*/ 123 h 124"/>
                <a:gd name="T4" fmla="*/ 87 w 89"/>
                <a:gd name="T5" fmla="*/ 49 h 124"/>
                <a:gd name="T6" fmla="*/ 46 w 89"/>
                <a:gd name="T7" fmla="*/ 1 h 124"/>
                <a:gd name="T8" fmla="*/ 1 w 89"/>
                <a:gd name="T9" fmla="*/ 61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24">
                  <a:moveTo>
                    <a:pt x="1" y="61"/>
                  </a:moveTo>
                  <a:cubicBezTo>
                    <a:pt x="0" y="94"/>
                    <a:pt x="18" y="122"/>
                    <a:pt x="43" y="123"/>
                  </a:cubicBezTo>
                  <a:cubicBezTo>
                    <a:pt x="67" y="124"/>
                    <a:pt x="86" y="83"/>
                    <a:pt x="87" y="49"/>
                  </a:cubicBezTo>
                  <a:cubicBezTo>
                    <a:pt x="89" y="15"/>
                    <a:pt x="71" y="2"/>
                    <a:pt x="46" y="1"/>
                  </a:cubicBezTo>
                  <a:cubicBezTo>
                    <a:pt x="22" y="0"/>
                    <a:pt x="2" y="27"/>
                    <a:pt x="1" y="61"/>
                  </a:cubicBezTo>
                  <a:close/>
                </a:path>
              </a:pathLst>
            </a:custGeom>
            <a:solidFill>
              <a:srgbClr val="F9DF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80" name="Freeform 181"/>
            <p:cNvSpPr/>
            <p:nvPr/>
          </p:nvSpPr>
          <p:spPr bwMode="auto">
            <a:xfrm>
              <a:off x="3821113" y="2794001"/>
              <a:ext cx="366713" cy="985838"/>
            </a:xfrm>
            <a:custGeom>
              <a:avLst/>
              <a:gdLst>
                <a:gd name="T0" fmla="*/ 187 w 187"/>
                <a:gd name="T1" fmla="*/ 220 h 502"/>
                <a:gd name="T2" fmla="*/ 0 w 187"/>
                <a:gd name="T3" fmla="*/ 493 h 502"/>
                <a:gd name="T4" fmla="*/ 0 w 187"/>
                <a:gd name="T5" fmla="*/ 0 h 502"/>
                <a:gd name="T6" fmla="*/ 187 w 187"/>
                <a:gd name="T7" fmla="*/ 220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7" h="502">
                  <a:moveTo>
                    <a:pt x="187" y="220"/>
                  </a:moveTo>
                  <a:cubicBezTo>
                    <a:pt x="187" y="317"/>
                    <a:pt x="59" y="502"/>
                    <a:pt x="0" y="49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32" y="0"/>
                    <a:pt x="187" y="88"/>
                    <a:pt x="187" y="220"/>
                  </a:cubicBezTo>
                  <a:close/>
                </a:path>
              </a:pathLst>
            </a:custGeom>
            <a:solidFill>
              <a:srgbClr val="F9DF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81" name="Freeform 182"/>
            <p:cNvSpPr/>
            <p:nvPr/>
          </p:nvSpPr>
          <p:spPr bwMode="auto">
            <a:xfrm>
              <a:off x="3392488" y="2595563"/>
              <a:ext cx="890588" cy="711200"/>
            </a:xfrm>
            <a:custGeom>
              <a:avLst/>
              <a:gdLst>
                <a:gd name="T0" fmla="*/ 405 w 454"/>
                <a:gd name="T1" fmla="*/ 302 h 362"/>
                <a:gd name="T2" fmla="*/ 391 w 454"/>
                <a:gd name="T3" fmla="*/ 361 h 362"/>
                <a:gd name="T4" fmla="*/ 380 w 454"/>
                <a:gd name="T5" fmla="*/ 362 h 362"/>
                <a:gd name="T6" fmla="*/ 380 w 454"/>
                <a:gd name="T7" fmla="*/ 313 h 362"/>
                <a:gd name="T8" fmla="*/ 336 w 454"/>
                <a:gd name="T9" fmla="*/ 309 h 362"/>
                <a:gd name="T10" fmla="*/ 350 w 454"/>
                <a:gd name="T11" fmla="*/ 281 h 362"/>
                <a:gd name="T12" fmla="*/ 302 w 454"/>
                <a:gd name="T13" fmla="*/ 297 h 362"/>
                <a:gd name="T14" fmla="*/ 327 w 454"/>
                <a:gd name="T15" fmla="*/ 263 h 362"/>
                <a:gd name="T16" fmla="*/ 250 w 454"/>
                <a:gd name="T17" fmla="*/ 303 h 362"/>
                <a:gd name="T18" fmla="*/ 283 w 454"/>
                <a:gd name="T19" fmla="*/ 252 h 362"/>
                <a:gd name="T20" fmla="*/ 141 w 454"/>
                <a:gd name="T21" fmla="*/ 332 h 362"/>
                <a:gd name="T22" fmla="*/ 205 w 454"/>
                <a:gd name="T23" fmla="*/ 278 h 362"/>
                <a:gd name="T24" fmla="*/ 159 w 454"/>
                <a:gd name="T25" fmla="*/ 300 h 362"/>
                <a:gd name="T26" fmla="*/ 200 w 454"/>
                <a:gd name="T27" fmla="*/ 253 h 362"/>
                <a:gd name="T28" fmla="*/ 124 w 454"/>
                <a:gd name="T29" fmla="*/ 303 h 362"/>
                <a:gd name="T30" fmla="*/ 155 w 454"/>
                <a:gd name="T31" fmla="*/ 249 h 362"/>
                <a:gd name="T32" fmla="*/ 88 w 454"/>
                <a:gd name="T33" fmla="*/ 313 h 362"/>
                <a:gd name="T34" fmla="*/ 103 w 454"/>
                <a:gd name="T35" fmla="*/ 283 h 362"/>
                <a:gd name="T36" fmla="*/ 56 w 454"/>
                <a:gd name="T37" fmla="*/ 351 h 362"/>
                <a:gd name="T38" fmla="*/ 47 w 454"/>
                <a:gd name="T39" fmla="*/ 352 h 362"/>
                <a:gd name="T40" fmla="*/ 44 w 454"/>
                <a:gd name="T41" fmla="*/ 304 h 362"/>
                <a:gd name="T42" fmla="*/ 23 w 454"/>
                <a:gd name="T43" fmla="*/ 307 h 362"/>
                <a:gd name="T44" fmla="*/ 38 w 454"/>
                <a:gd name="T45" fmla="*/ 135 h 362"/>
                <a:gd name="T46" fmla="*/ 435 w 454"/>
                <a:gd name="T47" fmla="*/ 161 h 362"/>
                <a:gd name="T48" fmla="*/ 421 w 454"/>
                <a:gd name="T49" fmla="*/ 312 h 362"/>
                <a:gd name="T50" fmla="*/ 405 w 454"/>
                <a:gd name="T51" fmla="*/ 30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54" h="362">
                  <a:moveTo>
                    <a:pt x="405" y="302"/>
                  </a:moveTo>
                  <a:cubicBezTo>
                    <a:pt x="397" y="320"/>
                    <a:pt x="392" y="341"/>
                    <a:pt x="391" y="361"/>
                  </a:cubicBezTo>
                  <a:cubicBezTo>
                    <a:pt x="383" y="362"/>
                    <a:pt x="388" y="361"/>
                    <a:pt x="380" y="362"/>
                  </a:cubicBezTo>
                  <a:cubicBezTo>
                    <a:pt x="380" y="346"/>
                    <a:pt x="380" y="329"/>
                    <a:pt x="380" y="313"/>
                  </a:cubicBezTo>
                  <a:cubicBezTo>
                    <a:pt x="371" y="315"/>
                    <a:pt x="350" y="313"/>
                    <a:pt x="336" y="309"/>
                  </a:cubicBezTo>
                  <a:cubicBezTo>
                    <a:pt x="343" y="300"/>
                    <a:pt x="349" y="293"/>
                    <a:pt x="350" y="281"/>
                  </a:cubicBezTo>
                  <a:cubicBezTo>
                    <a:pt x="342" y="292"/>
                    <a:pt x="316" y="299"/>
                    <a:pt x="302" y="297"/>
                  </a:cubicBezTo>
                  <a:cubicBezTo>
                    <a:pt x="318" y="290"/>
                    <a:pt x="323" y="274"/>
                    <a:pt x="327" y="263"/>
                  </a:cubicBezTo>
                  <a:cubicBezTo>
                    <a:pt x="304" y="280"/>
                    <a:pt x="277" y="294"/>
                    <a:pt x="250" y="303"/>
                  </a:cubicBezTo>
                  <a:cubicBezTo>
                    <a:pt x="261" y="286"/>
                    <a:pt x="272" y="269"/>
                    <a:pt x="283" y="252"/>
                  </a:cubicBezTo>
                  <a:cubicBezTo>
                    <a:pt x="244" y="289"/>
                    <a:pt x="194" y="317"/>
                    <a:pt x="141" y="332"/>
                  </a:cubicBezTo>
                  <a:cubicBezTo>
                    <a:pt x="166" y="318"/>
                    <a:pt x="187" y="299"/>
                    <a:pt x="205" y="278"/>
                  </a:cubicBezTo>
                  <a:cubicBezTo>
                    <a:pt x="189" y="285"/>
                    <a:pt x="174" y="293"/>
                    <a:pt x="159" y="300"/>
                  </a:cubicBezTo>
                  <a:cubicBezTo>
                    <a:pt x="173" y="285"/>
                    <a:pt x="186" y="269"/>
                    <a:pt x="200" y="253"/>
                  </a:cubicBezTo>
                  <a:cubicBezTo>
                    <a:pt x="175" y="270"/>
                    <a:pt x="150" y="286"/>
                    <a:pt x="124" y="303"/>
                  </a:cubicBezTo>
                  <a:cubicBezTo>
                    <a:pt x="134" y="285"/>
                    <a:pt x="145" y="267"/>
                    <a:pt x="155" y="249"/>
                  </a:cubicBezTo>
                  <a:cubicBezTo>
                    <a:pt x="140" y="276"/>
                    <a:pt x="116" y="299"/>
                    <a:pt x="88" y="313"/>
                  </a:cubicBezTo>
                  <a:cubicBezTo>
                    <a:pt x="93" y="303"/>
                    <a:pt x="98" y="293"/>
                    <a:pt x="103" y="283"/>
                  </a:cubicBezTo>
                  <a:cubicBezTo>
                    <a:pt x="81" y="300"/>
                    <a:pt x="65" y="324"/>
                    <a:pt x="56" y="351"/>
                  </a:cubicBezTo>
                  <a:cubicBezTo>
                    <a:pt x="51" y="351"/>
                    <a:pt x="52" y="351"/>
                    <a:pt x="47" y="352"/>
                  </a:cubicBezTo>
                  <a:cubicBezTo>
                    <a:pt x="48" y="336"/>
                    <a:pt x="44" y="320"/>
                    <a:pt x="44" y="304"/>
                  </a:cubicBezTo>
                  <a:cubicBezTo>
                    <a:pt x="41" y="302"/>
                    <a:pt x="31" y="300"/>
                    <a:pt x="23" y="307"/>
                  </a:cubicBezTo>
                  <a:cubicBezTo>
                    <a:pt x="0" y="254"/>
                    <a:pt x="6" y="182"/>
                    <a:pt x="38" y="135"/>
                  </a:cubicBezTo>
                  <a:cubicBezTo>
                    <a:pt x="131" y="0"/>
                    <a:pt x="371" y="1"/>
                    <a:pt x="435" y="161"/>
                  </a:cubicBezTo>
                  <a:cubicBezTo>
                    <a:pt x="454" y="208"/>
                    <a:pt x="447" y="268"/>
                    <a:pt x="421" y="312"/>
                  </a:cubicBezTo>
                  <a:cubicBezTo>
                    <a:pt x="414" y="302"/>
                    <a:pt x="409" y="302"/>
                    <a:pt x="405" y="302"/>
                  </a:cubicBezTo>
                  <a:close/>
                </a:path>
              </a:pathLst>
            </a:custGeom>
            <a:solidFill>
              <a:srgbClr val="7D65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82" name="Freeform 183"/>
            <p:cNvSpPr/>
            <p:nvPr/>
          </p:nvSpPr>
          <p:spPr bwMode="auto">
            <a:xfrm>
              <a:off x="3244850" y="3808413"/>
              <a:ext cx="1154113" cy="679450"/>
            </a:xfrm>
            <a:custGeom>
              <a:avLst/>
              <a:gdLst>
                <a:gd name="T0" fmla="*/ 588 w 588"/>
                <a:gd name="T1" fmla="*/ 346 h 346"/>
                <a:gd name="T2" fmla="*/ 0 w 588"/>
                <a:gd name="T3" fmla="*/ 346 h 346"/>
                <a:gd name="T4" fmla="*/ 32 w 588"/>
                <a:gd name="T5" fmla="*/ 117 h 346"/>
                <a:gd name="T6" fmla="*/ 219 w 588"/>
                <a:gd name="T7" fmla="*/ 26 h 346"/>
                <a:gd name="T8" fmla="*/ 220 w 588"/>
                <a:gd name="T9" fmla="*/ 0 h 346"/>
                <a:gd name="T10" fmla="*/ 257 w 588"/>
                <a:gd name="T11" fmla="*/ 40 h 346"/>
                <a:gd name="T12" fmla="*/ 295 w 588"/>
                <a:gd name="T13" fmla="*/ 132 h 346"/>
                <a:gd name="T14" fmla="*/ 333 w 588"/>
                <a:gd name="T15" fmla="*/ 40 h 346"/>
                <a:gd name="T16" fmla="*/ 370 w 588"/>
                <a:gd name="T17" fmla="*/ 0 h 346"/>
                <a:gd name="T18" fmla="*/ 370 w 588"/>
                <a:gd name="T19" fmla="*/ 26 h 346"/>
                <a:gd name="T20" fmla="*/ 557 w 588"/>
                <a:gd name="T21" fmla="*/ 123 h 346"/>
                <a:gd name="T22" fmla="*/ 588 w 588"/>
                <a:gd name="T23" fmla="*/ 346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8" h="346">
                  <a:moveTo>
                    <a:pt x="588" y="346"/>
                  </a:moveTo>
                  <a:cubicBezTo>
                    <a:pt x="0" y="346"/>
                    <a:pt x="0" y="346"/>
                    <a:pt x="0" y="346"/>
                  </a:cubicBezTo>
                  <a:cubicBezTo>
                    <a:pt x="0" y="346"/>
                    <a:pt x="14" y="142"/>
                    <a:pt x="32" y="117"/>
                  </a:cubicBezTo>
                  <a:cubicBezTo>
                    <a:pt x="64" y="72"/>
                    <a:pt x="168" y="38"/>
                    <a:pt x="219" y="26"/>
                  </a:cubicBezTo>
                  <a:cubicBezTo>
                    <a:pt x="220" y="25"/>
                    <a:pt x="220" y="0"/>
                    <a:pt x="220" y="0"/>
                  </a:cubicBezTo>
                  <a:cubicBezTo>
                    <a:pt x="220" y="22"/>
                    <a:pt x="241" y="40"/>
                    <a:pt x="257" y="40"/>
                  </a:cubicBezTo>
                  <a:cubicBezTo>
                    <a:pt x="263" y="41"/>
                    <a:pt x="289" y="132"/>
                    <a:pt x="295" y="132"/>
                  </a:cubicBezTo>
                  <a:cubicBezTo>
                    <a:pt x="301" y="132"/>
                    <a:pt x="327" y="41"/>
                    <a:pt x="333" y="40"/>
                  </a:cubicBezTo>
                  <a:cubicBezTo>
                    <a:pt x="350" y="35"/>
                    <a:pt x="370" y="21"/>
                    <a:pt x="370" y="0"/>
                  </a:cubicBezTo>
                  <a:cubicBezTo>
                    <a:pt x="370" y="26"/>
                    <a:pt x="370" y="26"/>
                    <a:pt x="370" y="26"/>
                  </a:cubicBezTo>
                  <a:cubicBezTo>
                    <a:pt x="370" y="26"/>
                    <a:pt x="517" y="69"/>
                    <a:pt x="557" y="123"/>
                  </a:cubicBezTo>
                  <a:cubicBezTo>
                    <a:pt x="575" y="149"/>
                    <a:pt x="588" y="346"/>
                    <a:pt x="588" y="346"/>
                  </a:cubicBezTo>
                  <a:close/>
                </a:path>
              </a:pathLst>
            </a:custGeom>
            <a:solidFill>
              <a:srgbClr val="FFB8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83" name="Freeform 184"/>
            <p:cNvSpPr/>
            <p:nvPr/>
          </p:nvSpPr>
          <p:spPr bwMode="auto">
            <a:xfrm>
              <a:off x="3824288" y="3808413"/>
              <a:ext cx="574675" cy="679450"/>
            </a:xfrm>
            <a:custGeom>
              <a:avLst/>
              <a:gdLst>
                <a:gd name="T0" fmla="*/ 293 w 293"/>
                <a:gd name="T1" fmla="*/ 346 h 346"/>
                <a:gd name="T2" fmla="*/ 0 w 293"/>
                <a:gd name="T3" fmla="*/ 346 h 346"/>
                <a:gd name="T4" fmla="*/ 0 w 293"/>
                <a:gd name="T5" fmla="*/ 132 h 346"/>
                <a:gd name="T6" fmla="*/ 38 w 293"/>
                <a:gd name="T7" fmla="*/ 40 h 346"/>
                <a:gd name="T8" fmla="*/ 75 w 293"/>
                <a:gd name="T9" fmla="*/ 0 h 346"/>
                <a:gd name="T10" fmla="*/ 75 w 293"/>
                <a:gd name="T11" fmla="*/ 26 h 346"/>
                <a:gd name="T12" fmla="*/ 262 w 293"/>
                <a:gd name="T13" fmla="*/ 123 h 346"/>
                <a:gd name="T14" fmla="*/ 293 w 293"/>
                <a:gd name="T15" fmla="*/ 346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3" h="346">
                  <a:moveTo>
                    <a:pt x="293" y="346"/>
                  </a:moveTo>
                  <a:cubicBezTo>
                    <a:pt x="0" y="346"/>
                    <a:pt x="0" y="346"/>
                    <a:pt x="0" y="346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6" y="132"/>
                    <a:pt x="32" y="41"/>
                    <a:pt x="38" y="40"/>
                  </a:cubicBezTo>
                  <a:cubicBezTo>
                    <a:pt x="55" y="35"/>
                    <a:pt x="75" y="21"/>
                    <a:pt x="75" y="0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222" y="69"/>
                    <a:pt x="262" y="123"/>
                  </a:cubicBezTo>
                  <a:cubicBezTo>
                    <a:pt x="280" y="149"/>
                    <a:pt x="293" y="346"/>
                    <a:pt x="293" y="346"/>
                  </a:cubicBezTo>
                  <a:close/>
                </a:path>
              </a:pathLst>
            </a:custGeom>
            <a:solidFill>
              <a:srgbClr val="F7B2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84" name="Freeform 185"/>
            <p:cNvSpPr/>
            <p:nvPr/>
          </p:nvSpPr>
          <p:spPr bwMode="auto">
            <a:xfrm>
              <a:off x="3244850" y="3859213"/>
              <a:ext cx="1154113" cy="628650"/>
            </a:xfrm>
            <a:custGeom>
              <a:avLst/>
              <a:gdLst>
                <a:gd name="T0" fmla="*/ 588 w 588"/>
                <a:gd name="T1" fmla="*/ 320 h 320"/>
                <a:gd name="T2" fmla="*/ 0 w 588"/>
                <a:gd name="T3" fmla="*/ 320 h 320"/>
                <a:gd name="T4" fmla="*/ 32 w 588"/>
                <a:gd name="T5" fmla="*/ 91 h 320"/>
                <a:gd name="T6" fmla="*/ 219 w 588"/>
                <a:gd name="T7" fmla="*/ 0 h 320"/>
                <a:gd name="T8" fmla="*/ 294 w 588"/>
                <a:gd name="T9" fmla="*/ 297 h 320"/>
                <a:gd name="T10" fmla="*/ 370 w 588"/>
                <a:gd name="T11" fmla="*/ 0 h 320"/>
                <a:gd name="T12" fmla="*/ 557 w 588"/>
                <a:gd name="T13" fmla="*/ 97 h 320"/>
                <a:gd name="T14" fmla="*/ 588 w 588"/>
                <a:gd name="T15" fmla="*/ 32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8" h="320">
                  <a:moveTo>
                    <a:pt x="588" y="320"/>
                  </a:moveTo>
                  <a:cubicBezTo>
                    <a:pt x="0" y="320"/>
                    <a:pt x="0" y="320"/>
                    <a:pt x="0" y="320"/>
                  </a:cubicBezTo>
                  <a:cubicBezTo>
                    <a:pt x="0" y="320"/>
                    <a:pt x="14" y="116"/>
                    <a:pt x="32" y="91"/>
                  </a:cubicBezTo>
                  <a:cubicBezTo>
                    <a:pt x="64" y="46"/>
                    <a:pt x="168" y="12"/>
                    <a:pt x="219" y="0"/>
                  </a:cubicBezTo>
                  <a:cubicBezTo>
                    <a:pt x="220" y="45"/>
                    <a:pt x="257" y="297"/>
                    <a:pt x="294" y="297"/>
                  </a:cubicBezTo>
                  <a:cubicBezTo>
                    <a:pt x="331" y="297"/>
                    <a:pt x="370" y="45"/>
                    <a:pt x="370" y="0"/>
                  </a:cubicBezTo>
                  <a:cubicBezTo>
                    <a:pt x="370" y="0"/>
                    <a:pt x="517" y="43"/>
                    <a:pt x="557" y="97"/>
                  </a:cubicBezTo>
                  <a:cubicBezTo>
                    <a:pt x="575" y="123"/>
                    <a:pt x="588" y="320"/>
                    <a:pt x="588" y="320"/>
                  </a:cubicBezTo>
                  <a:close/>
                </a:path>
              </a:pathLst>
            </a:custGeom>
            <a:solidFill>
              <a:srgbClr val="A99E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85" name="Freeform 186"/>
            <p:cNvSpPr/>
            <p:nvPr/>
          </p:nvSpPr>
          <p:spPr bwMode="auto">
            <a:xfrm>
              <a:off x="3821113" y="3859213"/>
              <a:ext cx="577850" cy="628650"/>
            </a:xfrm>
            <a:custGeom>
              <a:avLst/>
              <a:gdLst>
                <a:gd name="T0" fmla="*/ 294 w 294"/>
                <a:gd name="T1" fmla="*/ 320 h 320"/>
                <a:gd name="T2" fmla="*/ 1 w 294"/>
                <a:gd name="T3" fmla="*/ 320 h 320"/>
                <a:gd name="T4" fmla="*/ 0 w 294"/>
                <a:gd name="T5" fmla="*/ 297 h 320"/>
                <a:gd name="T6" fmla="*/ 76 w 294"/>
                <a:gd name="T7" fmla="*/ 0 h 320"/>
                <a:gd name="T8" fmla="*/ 263 w 294"/>
                <a:gd name="T9" fmla="*/ 97 h 320"/>
                <a:gd name="T10" fmla="*/ 294 w 294"/>
                <a:gd name="T11" fmla="*/ 32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4" h="320">
                  <a:moveTo>
                    <a:pt x="294" y="320"/>
                  </a:moveTo>
                  <a:cubicBezTo>
                    <a:pt x="1" y="320"/>
                    <a:pt x="1" y="320"/>
                    <a:pt x="1" y="320"/>
                  </a:cubicBezTo>
                  <a:cubicBezTo>
                    <a:pt x="0" y="297"/>
                    <a:pt x="0" y="297"/>
                    <a:pt x="0" y="297"/>
                  </a:cubicBezTo>
                  <a:cubicBezTo>
                    <a:pt x="38" y="297"/>
                    <a:pt x="76" y="45"/>
                    <a:pt x="76" y="0"/>
                  </a:cubicBezTo>
                  <a:cubicBezTo>
                    <a:pt x="76" y="0"/>
                    <a:pt x="223" y="43"/>
                    <a:pt x="263" y="97"/>
                  </a:cubicBezTo>
                  <a:cubicBezTo>
                    <a:pt x="281" y="123"/>
                    <a:pt x="294" y="320"/>
                    <a:pt x="294" y="320"/>
                  </a:cubicBezTo>
                  <a:close/>
                </a:path>
              </a:pathLst>
            </a:custGeom>
            <a:solidFill>
              <a:srgbClr val="998F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86" name="Freeform 187"/>
            <p:cNvSpPr/>
            <p:nvPr/>
          </p:nvSpPr>
          <p:spPr bwMode="auto">
            <a:xfrm>
              <a:off x="3886200" y="3776663"/>
              <a:ext cx="139700" cy="307975"/>
            </a:xfrm>
            <a:custGeom>
              <a:avLst/>
              <a:gdLst>
                <a:gd name="T0" fmla="*/ 41 w 71"/>
                <a:gd name="T1" fmla="*/ 0 h 157"/>
                <a:gd name="T2" fmla="*/ 4 w 71"/>
                <a:gd name="T3" fmla="*/ 56 h 157"/>
                <a:gd name="T4" fmla="*/ 63 w 71"/>
                <a:gd name="T5" fmla="*/ 112 h 157"/>
                <a:gd name="T6" fmla="*/ 41 w 71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" h="157">
                  <a:moveTo>
                    <a:pt x="41" y="0"/>
                  </a:moveTo>
                  <a:cubicBezTo>
                    <a:pt x="31" y="35"/>
                    <a:pt x="26" y="42"/>
                    <a:pt x="4" y="56"/>
                  </a:cubicBezTo>
                  <a:cubicBezTo>
                    <a:pt x="0" y="97"/>
                    <a:pt x="56" y="157"/>
                    <a:pt x="63" y="112"/>
                  </a:cubicBezTo>
                  <a:cubicBezTo>
                    <a:pt x="71" y="60"/>
                    <a:pt x="59" y="34"/>
                    <a:pt x="41" y="0"/>
                  </a:cubicBezTo>
                  <a:close/>
                </a:path>
              </a:pathLst>
            </a:custGeom>
            <a:solidFill>
              <a:srgbClr val="FFC5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87" name="Freeform 188"/>
            <p:cNvSpPr/>
            <p:nvPr/>
          </p:nvSpPr>
          <p:spPr bwMode="auto">
            <a:xfrm>
              <a:off x="3621088" y="3776663"/>
              <a:ext cx="139700" cy="307975"/>
            </a:xfrm>
            <a:custGeom>
              <a:avLst/>
              <a:gdLst>
                <a:gd name="T0" fmla="*/ 30 w 71"/>
                <a:gd name="T1" fmla="*/ 0 h 157"/>
                <a:gd name="T2" fmla="*/ 67 w 71"/>
                <a:gd name="T3" fmla="*/ 56 h 157"/>
                <a:gd name="T4" fmla="*/ 8 w 71"/>
                <a:gd name="T5" fmla="*/ 112 h 157"/>
                <a:gd name="T6" fmla="*/ 30 w 71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" h="157">
                  <a:moveTo>
                    <a:pt x="30" y="0"/>
                  </a:moveTo>
                  <a:cubicBezTo>
                    <a:pt x="39" y="35"/>
                    <a:pt x="44" y="42"/>
                    <a:pt x="67" y="56"/>
                  </a:cubicBezTo>
                  <a:cubicBezTo>
                    <a:pt x="71" y="97"/>
                    <a:pt x="15" y="157"/>
                    <a:pt x="8" y="112"/>
                  </a:cubicBezTo>
                  <a:cubicBezTo>
                    <a:pt x="0" y="60"/>
                    <a:pt x="11" y="34"/>
                    <a:pt x="30" y="0"/>
                  </a:cubicBezTo>
                  <a:close/>
                </a:path>
              </a:pathLst>
            </a:custGeom>
            <a:solidFill>
              <a:srgbClr val="FFC5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</p:grpSp>
      <p:grpSp>
        <p:nvGrpSpPr>
          <p:cNvPr id="8" name="组合 87"/>
          <p:cNvGrpSpPr/>
          <p:nvPr/>
        </p:nvGrpSpPr>
        <p:grpSpPr>
          <a:xfrm>
            <a:off x="9909463" y="1449473"/>
            <a:ext cx="1248000" cy="2112000"/>
            <a:chOff x="3244850" y="5013326"/>
            <a:chExt cx="1154113" cy="1749425"/>
          </a:xfrm>
        </p:grpSpPr>
        <p:sp>
          <p:nvSpPr>
            <p:cNvPr id="89" name="Freeform 190"/>
            <p:cNvSpPr/>
            <p:nvPr/>
          </p:nvSpPr>
          <p:spPr bwMode="auto">
            <a:xfrm>
              <a:off x="3303588" y="5356226"/>
              <a:ext cx="909638" cy="901700"/>
            </a:xfrm>
            <a:custGeom>
              <a:avLst/>
              <a:gdLst>
                <a:gd name="T0" fmla="*/ 192 w 464"/>
                <a:gd name="T1" fmla="*/ 392 h 460"/>
                <a:gd name="T2" fmla="*/ 333 w 464"/>
                <a:gd name="T3" fmla="*/ 391 h 460"/>
                <a:gd name="T4" fmla="*/ 448 w 464"/>
                <a:gd name="T5" fmla="*/ 328 h 460"/>
                <a:gd name="T6" fmla="*/ 464 w 464"/>
                <a:gd name="T7" fmla="*/ 61 h 460"/>
                <a:gd name="T8" fmla="*/ 78 w 464"/>
                <a:gd name="T9" fmla="*/ 57 h 460"/>
                <a:gd name="T10" fmla="*/ 192 w 464"/>
                <a:gd name="T11" fmla="*/ 392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4" h="460">
                  <a:moveTo>
                    <a:pt x="192" y="392"/>
                  </a:moveTo>
                  <a:cubicBezTo>
                    <a:pt x="239" y="375"/>
                    <a:pt x="286" y="374"/>
                    <a:pt x="333" y="391"/>
                  </a:cubicBezTo>
                  <a:cubicBezTo>
                    <a:pt x="387" y="410"/>
                    <a:pt x="448" y="402"/>
                    <a:pt x="448" y="328"/>
                  </a:cubicBezTo>
                  <a:cubicBezTo>
                    <a:pt x="447" y="253"/>
                    <a:pt x="464" y="61"/>
                    <a:pt x="464" y="61"/>
                  </a:cubicBezTo>
                  <a:cubicBezTo>
                    <a:pt x="463" y="60"/>
                    <a:pt x="193" y="0"/>
                    <a:pt x="78" y="57"/>
                  </a:cubicBezTo>
                  <a:cubicBezTo>
                    <a:pt x="78" y="57"/>
                    <a:pt x="0" y="460"/>
                    <a:pt x="192" y="392"/>
                  </a:cubicBezTo>
                  <a:close/>
                </a:path>
              </a:pathLst>
            </a:custGeom>
            <a:solidFill>
              <a:srgbClr val="2528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90" name="Freeform 191"/>
            <p:cNvSpPr/>
            <p:nvPr/>
          </p:nvSpPr>
          <p:spPr bwMode="auto">
            <a:xfrm>
              <a:off x="3662363" y="5915026"/>
              <a:ext cx="322263" cy="450850"/>
            </a:xfrm>
            <a:custGeom>
              <a:avLst/>
              <a:gdLst>
                <a:gd name="T0" fmla="*/ 155 w 164"/>
                <a:gd name="T1" fmla="*/ 0 h 230"/>
                <a:gd name="T2" fmla="*/ 164 w 164"/>
                <a:gd name="T3" fmla="*/ 230 h 230"/>
                <a:gd name="T4" fmla="*/ 0 w 164"/>
                <a:gd name="T5" fmla="*/ 230 h 230"/>
                <a:gd name="T6" fmla="*/ 9 w 164"/>
                <a:gd name="T7" fmla="*/ 0 h 230"/>
                <a:gd name="T8" fmla="*/ 155 w 164"/>
                <a:gd name="T9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" h="230">
                  <a:moveTo>
                    <a:pt x="155" y="0"/>
                  </a:moveTo>
                  <a:cubicBezTo>
                    <a:pt x="152" y="31"/>
                    <a:pt x="156" y="109"/>
                    <a:pt x="164" y="230"/>
                  </a:cubicBezTo>
                  <a:cubicBezTo>
                    <a:pt x="0" y="230"/>
                    <a:pt x="0" y="230"/>
                    <a:pt x="0" y="230"/>
                  </a:cubicBezTo>
                  <a:cubicBezTo>
                    <a:pt x="5" y="140"/>
                    <a:pt x="11" y="41"/>
                    <a:pt x="9" y="0"/>
                  </a:cubicBezTo>
                  <a:lnTo>
                    <a:pt x="155" y="0"/>
                  </a:lnTo>
                  <a:close/>
                </a:path>
              </a:pathLst>
            </a:custGeom>
            <a:solidFill>
              <a:srgbClr val="F9DF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91" name="Freeform 192"/>
            <p:cNvSpPr/>
            <p:nvPr/>
          </p:nvSpPr>
          <p:spPr bwMode="auto">
            <a:xfrm>
              <a:off x="3679825" y="5915026"/>
              <a:ext cx="290513" cy="228600"/>
            </a:xfrm>
            <a:custGeom>
              <a:avLst/>
              <a:gdLst>
                <a:gd name="T0" fmla="*/ 146 w 148"/>
                <a:gd name="T1" fmla="*/ 0 h 116"/>
                <a:gd name="T2" fmla="*/ 148 w 148"/>
                <a:gd name="T3" fmla="*/ 116 h 116"/>
                <a:gd name="T4" fmla="*/ 0 w 148"/>
                <a:gd name="T5" fmla="*/ 21 h 116"/>
                <a:gd name="T6" fmla="*/ 0 w 148"/>
                <a:gd name="T7" fmla="*/ 0 h 116"/>
                <a:gd name="T8" fmla="*/ 146 w 148"/>
                <a:gd name="T9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116">
                  <a:moveTo>
                    <a:pt x="146" y="0"/>
                  </a:moveTo>
                  <a:cubicBezTo>
                    <a:pt x="145" y="40"/>
                    <a:pt x="145" y="70"/>
                    <a:pt x="148" y="116"/>
                  </a:cubicBezTo>
                  <a:cubicBezTo>
                    <a:pt x="91" y="105"/>
                    <a:pt x="38" y="67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46" y="0"/>
                  </a:lnTo>
                  <a:close/>
                </a:path>
              </a:pathLst>
            </a:custGeom>
            <a:solidFill>
              <a:srgbClr val="EACE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92" name="Freeform 193"/>
            <p:cNvSpPr/>
            <p:nvPr/>
          </p:nvSpPr>
          <p:spPr bwMode="auto">
            <a:xfrm>
              <a:off x="3676650" y="6083301"/>
              <a:ext cx="293688" cy="647700"/>
            </a:xfrm>
            <a:custGeom>
              <a:avLst/>
              <a:gdLst>
                <a:gd name="T0" fmla="*/ 150 w 150"/>
                <a:gd name="T1" fmla="*/ 0 h 330"/>
                <a:gd name="T2" fmla="*/ 150 w 150"/>
                <a:gd name="T3" fmla="*/ 330 h 330"/>
                <a:gd name="T4" fmla="*/ 0 w 150"/>
                <a:gd name="T5" fmla="*/ 330 h 330"/>
                <a:gd name="T6" fmla="*/ 0 w 150"/>
                <a:gd name="T7" fmla="*/ 0 h 330"/>
                <a:gd name="T8" fmla="*/ 150 w 150"/>
                <a:gd name="T9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330">
                  <a:moveTo>
                    <a:pt x="150" y="0"/>
                  </a:moveTo>
                  <a:cubicBezTo>
                    <a:pt x="150" y="330"/>
                    <a:pt x="150" y="330"/>
                    <a:pt x="150" y="330"/>
                  </a:cubicBezTo>
                  <a:cubicBezTo>
                    <a:pt x="0" y="330"/>
                    <a:pt x="0" y="330"/>
                    <a:pt x="0" y="3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3"/>
                    <a:pt x="150" y="51"/>
                    <a:pt x="150" y="0"/>
                  </a:cubicBezTo>
                  <a:close/>
                </a:path>
              </a:pathLst>
            </a:custGeom>
            <a:solidFill>
              <a:srgbClr val="9178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93" name="Freeform 194"/>
            <p:cNvSpPr/>
            <p:nvPr/>
          </p:nvSpPr>
          <p:spPr bwMode="auto">
            <a:xfrm>
              <a:off x="3244850" y="6135688"/>
              <a:ext cx="1154113" cy="627063"/>
            </a:xfrm>
            <a:custGeom>
              <a:avLst/>
              <a:gdLst>
                <a:gd name="T0" fmla="*/ 588 w 588"/>
                <a:gd name="T1" fmla="*/ 320 h 320"/>
                <a:gd name="T2" fmla="*/ 0 w 588"/>
                <a:gd name="T3" fmla="*/ 320 h 320"/>
                <a:gd name="T4" fmla="*/ 32 w 588"/>
                <a:gd name="T5" fmla="*/ 91 h 320"/>
                <a:gd name="T6" fmla="*/ 219 w 588"/>
                <a:gd name="T7" fmla="*/ 0 h 320"/>
                <a:gd name="T8" fmla="*/ 295 w 588"/>
                <a:gd name="T9" fmla="*/ 153 h 320"/>
                <a:gd name="T10" fmla="*/ 370 w 588"/>
                <a:gd name="T11" fmla="*/ 0 h 320"/>
                <a:gd name="T12" fmla="*/ 557 w 588"/>
                <a:gd name="T13" fmla="*/ 97 h 320"/>
                <a:gd name="T14" fmla="*/ 588 w 588"/>
                <a:gd name="T15" fmla="*/ 32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8" h="320">
                  <a:moveTo>
                    <a:pt x="588" y="320"/>
                  </a:moveTo>
                  <a:cubicBezTo>
                    <a:pt x="0" y="320"/>
                    <a:pt x="0" y="320"/>
                    <a:pt x="0" y="320"/>
                  </a:cubicBezTo>
                  <a:cubicBezTo>
                    <a:pt x="0" y="320"/>
                    <a:pt x="14" y="116"/>
                    <a:pt x="32" y="91"/>
                  </a:cubicBezTo>
                  <a:cubicBezTo>
                    <a:pt x="64" y="46"/>
                    <a:pt x="168" y="12"/>
                    <a:pt x="219" y="0"/>
                  </a:cubicBezTo>
                  <a:cubicBezTo>
                    <a:pt x="220" y="45"/>
                    <a:pt x="257" y="153"/>
                    <a:pt x="295" y="153"/>
                  </a:cubicBezTo>
                  <a:cubicBezTo>
                    <a:pt x="332" y="153"/>
                    <a:pt x="370" y="45"/>
                    <a:pt x="370" y="0"/>
                  </a:cubicBezTo>
                  <a:cubicBezTo>
                    <a:pt x="370" y="0"/>
                    <a:pt x="517" y="43"/>
                    <a:pt x="557" y="97"/>
                  </a:cubicBezTo>
                  <a:cubicBezTo>
                    <a:pt x="575" y="123"/>
                    <a:pt x="588" y="320"/>
                    <a:pt x="588" y="320"/>
                  </a:cubicBezTo>
                  <a:close/>
                </a:path>
              </a:pathLst>
            </a:custGeom>
            <a:solidFill>
              <a:srgbClr val="E9AC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94" name="Freeform 195"/>
            <p:cNvSpPr/>
            <p:nvPr/>
          </p:nvSpPr>
          <p:spPr bwMode="auto">
            <a:xfrm>
              <a:off x="3824288" y="6135688"/>
              <a:ext cx="574675" cy="627063"/>
            </a:xfrm>
            <a:custGeom>
              <a:avLst/>
              <a:gdLst>
                <a:gd name="T0" fmla="*/ 293 w 293"/>
                <a:gd name="T1" fmla="*/ 320 h 320"/>
                <a:gd name="T2" fmla="*/ 0 w 293"/>
                <a:gd name="T3" fmla="*/ 320 h 320"/>
                <a:gd name="T4" fmla="*/ 0 w 293"/>
                <a:gd name="T5" fmla="*/ 153 h 320"/>
                <a:gd name="T6" fmla="*/ 75 w 293"/>
                <a:gd name="T7" fmla="*/ 0 h 320"/>
                <a:gd name="T8" fmla="*/ 262 w 293"/>
                <a:gd name="T9" fmla="*/ 97 h 320"/>
                <a:gd name="T10" fmla="*/ 293 w 293"/>
                <a:gd name="T11" fmla="*/ 32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3" h="320">
                  <a:moveTo>
                    <a:pt x="293" y="320"/>
                  </a:moveTo>
                  <a:cubicBezTo>
                    <a:pt x="0" y="320"/>
                    <a:pt x="0" y="320"/>
                    <a:pt x="0" y="320"/>
                  </a:cubicBezTo>
                  <a:cubicBezTo>
                    <a:pt x="0" y="153"/>
                    <a:pt x="0" y="153"/>
                    <a:pt x="0" y="153"/>
                  </a:cubicBezTo>
                  <a:cubicBezTo>
                    <a:pt x="37" y="153"/>
                    <a:pt x="75" y="45"/>
                    <a:pt x="75" y="0"/>
                  </a:cubicBezTo>
                  <a:cubicBezTo>
                    <a:pt x="75" y="0"/>
                    <a:pt x="222" y="43"/>
                    <a:pt x="262" y="97"/>
                  </a:cubicBezTo>
                  <a:cubicBezTo>
                    <a:pt x="280" y="123"/>
                    <a:pt x="293" y="320"/>
                    <a:pt x="293" y="320"/>
                  </a:cubicBezTo>
                  <a:close/>
                </a:path>
              </a:pathLst>
            </a:custGeom>
            <a:solidFill>
              <a:srgbClr val="DEA3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95" name="Freeform 196"/>
            <p:cNvSpPr/>
            <p:nvPr/>
          </p:nvSpPr>
          <p:spPr bwMode="auto">
            <a:xfrm>
              <a:off x="3656013" y="6083301"/>
              <a:ext cx="168275" cy="203200"/>
            </a:xfrm>
            <a:custGeom>
              <a:avLst/>
              <a:gdLst>
                <a:gd name="T0" fmla="*/ 10 w 85"/>
                <a:gd name="T1" fmla="*/ 0 h 103"/>
                <a:gd name="T2" fmla="*/ 85 w 85"/>
                <a:gd name="T3" fmla="*/ 39 h 103"/>
                <a:gd name="T4" fmla="*/ 58 w 85"/>
                <a:gd name="T5" fmla="*/ 103 h 103"/>
                <a:gd name="T6" fmla="*/ 0 w 85"/>
                <a:gd name="T7" fmla="*/ 42 h 103"/>
                <a:gd name="T8" fmla="*/ 10 w 85"/>
                <a:gd name="T9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103">
                  <a:moveTo>
                    <a:pt x="10" y="0"/>
                  </a:moveTo>
                  <a:cubicBezTo>
                    <a:pt x="27" y="26"/>
                    <a:pt x="40" y="38"/>
                    <a:pt x="85" y="39"/>
                  </a:cubicBezTo>
                  <a:cubicBezTo>
                    <a:pt x="68" y="52"/>
                    <a:pt x="61" y="66"/>
                    <a:pt x="58" y="103"/>
                  </a:cubicBezTo>
                  <a:cubicBezTo>
                    <a:pt x="53" y="101"/>
                    <a:pt x="0" y="71"/>
                    <a:pt x="0" y="42"/>
                  </a:cubicBezTo>
                  <a:cubicBezTo>
                    <a:pt x="0" y="18"/>
                    <a:pt x="10" y="0"/>
                    <a:pt x="10" y="0"/>
                  </a:cubicBezTo>
                  <a:close/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96" name="Freeform 197"/>
            <p:cNvSpPr/>
            <p:nvPr/>
          </p:nvSpPr>
          <p:spPr bwMode="auto">
            <a:xfrm>
              <a:off x="3824288" y="6083301"/>
              <a:ext cx="166688" cy="203200"/>
            </a:xfrm>
            <a:custGeom>
              <a:avLst/>
              <a:gdLst>
                <a:gd name="T0" fmla="*/ 75 w 85"/>
                <a:gd name="T1" fmla="*/ 0 h 103"/>
                <a:gd name="T2" fmla="*/ 0 w 85"/>
                <a:gd name="T3" fmla="*/ 39 h 103"/>
                <a:gd name="T4" fmla="*/ 27 w 85"/>
                <a:gd name="T5" fmla="*/ 103 h 103"/>
                <a:gd name="T6" fmla="*/ 84 w 85"/>
                <a:gd name="T7" fmla="*/ 42 h 103"/>
                <a:gd name="T8" fmla="*/ 75 w 85"/>
                <a:gd name="T9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103">
                  <a:moveTo>
                    <a:pt x="75" y="0"/>
                  </a:moveTo>
                  <a:cubicBezTo>
                    <a:pt x="57" y="26"/>
                    <a:pt x="45" y="38"/>
                    <a:pt x="0" y="39"/>
                  </a:cubicBezTo>
                  <a:cubicBezTo>
                    <a:pt x="17" y="52"/>
                    <a:pt x="24" y="66"/>
                    <a:pt x="27" y="103"/>
                  </a:cubicBezTo>
                  <a:cubicBezTo>
                    <a:pt x="31" y="101"/>
                    <a:pt x="85" y="71"/>
                    <a:pt x="84" y="42"/>
                  </a:cubicBezTo>
                  <a:cubicBezTo>
                    <a:pt x="84" y="18"/>
                    <a:pt x="75" y="0"/>
                    <a:pt x="75" y="0"/>
                  </a:cubicBezTo>
                  <a:close/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97" name="Freeform 198"/>
            <p:cNvSpPr/>
            <p:nvPr/>
          </p:nvSpPr>
          <p:spPr bwMode="auto">
            <a:xfrm>
              <a:off x="3455988" y="5056188"/>
              <a:ext cx="731838" cy="966788"/>
            </a:xfrm>
            <a:custGeom>
              <a:avLst/>
              <a:gdLst>
                <a:gd name="T0" fmla="*/ 373 w 373"/>
                <a:gd name="T1" fmla="*/ 220 h 493"/>
                <a:gd name="T2" fmla="*/ 187 w 373"/>
                <a:gd name="T3" fmla="*/ 493 h 493"/>
                <a:gd name="T4" fmla="*/ 0 w 373"/>
                <a:gd name="T5" fmla="*/ 220 h 493"/>
                <a:gd name="T6" fmla="*/ 187 w 373"/>
                <a:gd name="T7" fmla="*/ 0 h 493"/>
                <a:gd name="T8" fmla="*/ 373 w 373"/>
                <a:gd name="T9" fmla="*/ 220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3" h="493">
                  <a:moveTo>
                    <a:pt x="373" y="220"/>
                  </a:moveTo>
                  <a:cubicBezTo>
                    <a:pt x="373" y="309"/>
                    <a:pt x="256" y="493"/>
                    <a:pt x="187" y="493"/>
                  </a:cubicBezTo>
                  <a:cubicBezTo>
                    <a:pt x="118" y="493"/>
                    <a:pt x="0" y="320"/>
                    <a:pt x="0" y="220"/>
                  </a:cubicBezTo>
                  <a:cubicBezTo>
                    <a:pt x="0" y="98"/>
                    <a:pt x="84" y="0"/>
                    <a:pt x="187" y="0"/>
                  </a:cubicBezTo>
                  <a:cubicBezTo>
                    <a:pt x="290" y="0"/>
                    <a:pt x="373" y="98"/>
                    <a:pt x="373" y="220"/>
                  </a:cubicBezTo>
                  <a:close/>
                </a:path>
              </a:pathLst>
            </a:custGeom>
            <a:solidFill>
              <a:srgbClr val="FFE8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98" name="Freeform 199"/>
            <p:cNvSpPr/>
            <p:nvPr/>
          </p:nvSpPr>
          <p:spPr bwMode="auto">
            <a:xfrm>
              <a:off x="3409950" y="5438776"/>
              <a:ext cx="174625" cy="241300"/>
            </a:xfrm>
            <a:custGeom>
              <a:avLst/>
              <a:gdLst>
                <a:gd name="T0" fmla="*/ 88 w 89"/>
                <a:gd name="T1" fmla="*/ 60 h 123"/>
                <a:gd name="T2" fmla="*/ 46 w 89"/>
                <a:gd name="T3" fmla="*/ 123 h 123"/>
                <a:gd name="T4" fmla="*/ 1 w 89"/>
                <a:gd name="T5" fmla="*/ 48 h 123"/>
                <a:gd name="T6" fmla="*/ 42 w 89"/>
                <a:gd name="T7" fmla="*/ 1 h 123"/>
                <a:gd name="T8" fmla="*/ 88 w 89"/>
                <a:gd name="T9" fmla="*/ 6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23">
                  <a:moveTo>
                    <a:pt x="88" y="60"/>
                  </a:moveTo>
                  <a:cubicBezTo>
                    <a:pt x="89" y="94"/>
                    <a:pt x="70" y="122"/>
                    <a:pt x="46" y="123"/>
                  </a:cubicBezTo>
                  <a:cubicBezTo>
                    <a:pt x="22" y="123"/>
                    <a:pt x="2" y="82"/>
                    <a:pt x="1" y="48"/>
                  </a:cubicBezTo>
                  <a:cubicBezTo>
                    <a:pt x="0" y="15"/>
                    <a:pt x="18" y="1"/>
                    <a:pt x="42" y="1"/>
                  </a:cubicBezTo>
                  <a:cubicBezTo>
                    <a:pt x="66" y="0"/>
                    <a:pt x="87" y="26"/>
                    <a:pt x="88" y="60"/>
                  </a:cubicBezTo>
                  <a:close/>
                </a:path>
              </a:pathLst>
            </a:custGeom>
            <a:solidFill>
              <a:srgbClr val="FFE8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99" name="Freeform 200"/>
            <p:cNvSpPr/>
            <p:nvPr/>
          </p:nvSpPr>
          <p:spPr bwMode="auto">
            <a:xfrm>
              <a:off x="4062413" y="5438776"/>
              <a:ext cx="174625" cy="241300"/>
            </a:xfrm>
            <a:custGeom>
              <a:avLst/>
              <a:gdLst>
                <a:gd name="T0" fmla="*/ 1 w 89"/>
                <a:gd name="T1" fmla="*/ 60 h 123"/>
                <a:gd name="T2" fmla="*/ 43 w 89"/>
                <a:gd name="T3" fmla="*/ 123 h 123"/>
                <a:gd name="T4" fmla="*/ 87 w 89"/>
                <a:gd name="T5" fmla="*/ 48 h 123"/>
                <a:gd name="T6" fmla="*/ 46 w 89"/>
                <a:gd name="T7" fmla="*/ 1 h 123"/>
                <a:gd name="T8" fmla="*/ 1 w 89"/>
                <a:gd name="T9" fmla="*/ 6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23">
                  <a:moveTo>
                    <a:pt x="1" y="60"/>
                  </a:moveTo>
                  <a:cubicBezTo>
                    <a:pt x="0" y="94"/>
                    <a:pt x="18" y="122"/>
                    <a:pt x="43" y="123"/>
                  </a:cubicBezTo>
                  <a:cubicBezTo>
                    <a:pt x="67" y="123"/>
                    <a:pt x="86" y="82"/>
                    <a:pt x="87" y="48"/>
                  </a:cubicBezTo>
                  <a:cubicBezTo>
                    <a:pt x="89" y="15"/>
                    <a:pt x="71" y="1"/>
                    <a:pt x="46" y="1"/>
                  </a:cubicBezTo>
                  <a:cubicBezTo>
                    <a:pt x="22" y="0"/>
                    <a:pt x="2" y="26"/>
                    <a:pt x="1" y="60"/>
                  </a:cubicBezTo>
                  <a:close/>
                </a:path>
              </a:pathLst>
            </a:custGeom>
            <a:solidFill>
              <a:srgbClr val="FFE8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00" name="Freeform 201"/>
            <p:cNvSpPr/>
            <p:nvPr/>
          </p:nvSpPr>
          <p:spPr bwMode="auto">
            <a:xfrm>
              <a:off x="3824288" y="5056188"/>
              <a:ext cx="363538" cy="966788"/>
            </a:xfrm>
            <a:custGeom>
              <a:avLst/>
              <a:gdLst>
                <a:gd name="T0" fmla="*/ 186 w 186"/>
                <a:gd name="T1" fmla="*/ 220 h 493"/>
                <a:gd name="T2" fmla="*/ 0 w 186"/>
                <a:gd name="T3" fmla="*/ 493 h 493"/>
                <a:gd name="T4" fmla="*/ 0 w 186"/>
                <a:gd name="T5" fmla="*/ 0 h 493"/>
                <a:gd name="T6" fmla="*/ 186 w 186"/>
                <a:gd name="T7" fmla="*/ 220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6" h="493">
                  <a:moveTo>
                    <a:pt x="186" y="220"/>
                  </a:moveTo>
                  <a:cubicBezTo>
                    <a:pt x="186" y="309"/>
                    <a:pt x="69" y="493"/>
                    <a:pt x="0" y="49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03" y="0"/>
                    <a:pt x="186" y="98"/>
                    <a:pt x="186" y="220"/>
                  </a:cubicBezTo>
                  <a:close/>
                </a:path>
              </a:pathLst>
            </a:custGeom>
            <a:solidFill>
              <a:srgbClr val="F9DF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01" name="Freeform 202"/>
            <p:cNvSpPr/>
            <p:nvPr/>
          </p:nvSpPr>
          <p:spPr bwMode="auto">
            <a:xfrm>
              <a:off x="3260725" y="5013326"/>
              <a:ext cx="1114425" cy="1352550"/>
            </a:xfrm>
            <a:custGeom>
              <a:avLst/>
              <a:gdLst>
                <a:gd name="T0" fmla="*/ 212 w 568"/>
                <a:gd name="T1" fmla="*/ 129 h 690"/>
                <a:gd name="T2" fmla="*/ 331 w 568"/>
                <a:gd name="T3" fmla="*/ 230 h 690"/>
                <a:gd name="T4" fmla="*/ 411 w 568"/>
                <a:gd name="T5" fmla="*/ 252 h 690"/>
                <a:gd name="T6" fmla="*/ 391 w 568"/>
                <a:gd name="T7" fmla="*/ 606 h 690"/>
                <a:gd name="T8" fmla="*/ 555 w 568"/>
                <a:gd name="T9" fmla="*/ 535 h 690"/>
                <a:gd name="T10" fmla="*/ 522 w 568"/>
                <a:gd name="T11" fmla="*/ 403 h 690"/>
                <a:gd name="T12" fmla="*/ 529 w 568"/>
                <a:gd name="T13" fmla="*/ 191 h 690"/>
                <a:gd name="T14" fmla="*/ 298 w 568"/>
                <a:gd name="T15" fmla="*/ 6 h 690"/>
                <a:gd name="T16" fmla="*/ 64 w 568"/>
                <a:gd name="T17" fmla="*/ 139 h 690"/>
                <a:gd name="T18" fmla="*/ 56 w 568"/>
                <a:gd name="T19" fmla="*/ 401 h 690"/>
                <a:gd name="T20" fmla="*/ 5 w 568"/>
                <a:gd name="T21" fmla="*/ 523 h 690"/>
                <a:gd name="T22" fmla="*/ 182 w 568"/>
                <a:gd name="T23" fmla="*/ 592 h 690"/>
                <a:gd name="T24" fmla="*/ 149 w 568"/>
                <a:gd name="T25" fmla="*/ 344 h 690"/>
                <a:gd name="T26" fmla="*/ 212 w 568"/>
                <a:gd name="T27" fmla="*/ 129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68" h="690">
                  <a:moveTo>
                    <a:pt x="212" y="129"/>
                  </a:moveTo>
                  <a:cubicBezTo>
                    <a:pt x="212" y="129"/>
                    <a:pt x="241" y="195"/>
                    <a:pt x="331" y="230"/>
                  </a:cubicBezTo>
                  <a:cubicBezTo>
                    <a:pt x="363" y="243"/>
                    <a:pt x="385" y="247"/>
                    <a:pt x="411" y="252"/>
                  </a:cubicBezTo>
                  <a:cubicBezTo>
                    <a:pt x="450" y="311"/>
                    <a:pt x="342" y="548"/>
                    <a:pt x="391" y="606"/>
                  </a:cubicBezTo>
                  <a:cubicBezTo>
                    <a:pt x="462" y="690"/>
                    <a:pt x="568" y="620"/>
                    <a:pt x="555" y="535"/>
                  </a:cubicBezTo>
                  <a:cubicBezTo>
                    <a:pt x="502" y="564"/>
                    <a:pt x="505" y="491"/>
                    <a:pt x="522" y="403"/>
                  </a:cubicBezTo>
                  <a:cubicBezTo>
                    <a:pt x="534" y="338"/>
                    <a:pt x="540" y="241"/>
                    <a:pt x="529" y="191"/>
                  </a:cubicBezTo>
                  <a:cubicBezTo>
                    <a:pt x="501" y="65"/>
                    <a:pt x="395" y="12"/>
                    <a:pt x="298" y="6"/>
                  </a:cubicBezTo>
                  <a:cubicBezTo>
                    <a:pt x="197" y="0"/>
                    <a:pt x="98" y="59"/>
                    <a:pt x="64" y="139"/>
                  </a:cubicBezTo>
                  <a:cubicBezTo>
                    <a:pt x="23" y="235"/>
                    <a:pt x="46" y="336"/>
                    <a:pt x="56" y="401"/>
                  </a:cubicBezTo>
                  <a:cubicBezTo>
                    <a:pt x="67" y="473"/>
                    <a:pt x="44" y="557"/>
                    <a:pt x="5" y="523"/>
                  </a:cubicBezTo>
                  <a:cubicBezTo>
                    <a:pt x="0" y="663"/>
                    <a:pt x="156" y="664"/>
                    <a:pt x="182" y="592"/>
                  </a:cubicBezTo>
                  <a:cubicBezTo>
                    <a:pt x="207" y="524"/>
                    <a:pt x="163" y="476"/>
                    <a:pt x="149" y="344"/>
                  </a:cubicBezTo>
                  <a:cubicBezTo>
                    <a:pt x="137" y="234"/>
                    <a:pt x="212" y="129"/>
                    <a:pt x="212" y="129"/>
                  </a:cubicBezTo>
                  <a:close/>
                </a:path>
              </a:pathLst>
            </a:custGeom>
            <a:solidFill>
              <a:srgbClr val="373B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</p:grpSp>
      <p:grpSp>
        <p:nvGrpSpPr>
          <p:cNvPr id="9" name="组合 101"/>
          <p:cNvGrpSpPr/>
          <p:nvPr/>
        </p:nvGrpSpPr>
        <p:grpSpPr>
          <a:xfrm>
            <a:off x="7629239" y="3972887"/>
            <a:ext cx="1248000" cy="2112000"/>
            <a:chOff x="3244850" y="5013326"/>
            <a:chExt cx="1154113" cy="1749425"/>
          </a:xfrm>
        </p:grpSpPr>
        <p:sp>
          <p:nvSpPr>
            <p:cNvPr id="103" name="Freeform 190"/>
            <p:cNvSpPr/>
            <p:nvPr/>
          </p:nvSpPr>
          <p:spPr bwMode="auto">
            <a:xfrm>
              <a:off x="3303588" y="5356226"/>
              <a:ext cx="909638" cy="901700"/>
            </a:xfrm>
            <a:custGeom>
              <a:avLst/>
              <a:gdLst>
                <a:gd name="T0" fmla="*/ 192 w 464"/>
                <a:gd name="T1" fmla="*/ 392 h 460"/>
                <a:gd name="T2" fmla="*/ 333 w 464"/>
                <a:gd name="T3" fmla="*/ 391 h 460"/>
                <a:gd name="T4" fmla="*/ 448 w 464"/>
                <a:gd name="T5" fmla="*/ 328 h 460"/>
                <a:gd name="T6" fmla="*/ 464 w 464"/>
                <a:gd name="T7" fmla="*/ 61 h 460"/>
                <a:gd name="T8" fmla="*/ 78 w 464"/>
                <a:gd name="T9" fmla="*/ 57 h 460"/>
                <a:gd name="T10" fmla="*/ 192 w 464"/>
                <a:gd name="T11" fmla="*/ 392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64" h="460">
                  <a:moveTo>
                    <a:pt x="192" y="392"/>
                  </a:moveTo>
                  <a:cubicBezTo>
                    <a:pt x="239" y="375"/>
                    <a:pt x="286" y="374"/>
                    <a:pt x="333" y="391"/>
                  </a:cubicBezTo>
                  <a:cubicBezTo>
                    <a:pt x="387" y="410"/>
                    <a:pt x="448" y="402"/>
                    <a:pt x="448" y="328"/>
                  </a:cubicBezTo>
                  <a:cubicBezTo>
                    <a:pt x="447" y="253"/>
                    <a:pt x="464" y="61"/>
                    <a:pt x="464" y="61"/>
                  </a:cubicBezTo>
                  <a:cubicBezTo>
                    <a:pt x="463" y="60"/>
                    <a:pt x="193" y="0"/>
                    <a:pt x="78" y="57"/>
                  </a:cubicBezTo>
                  <a:cubicBezTo>
                    <a:pt x="78" y="57"/>
                    <a:pt x="0" y="460"/>
                    <a:pt x="192" y="392"/>
                  </a:cubicBezTo>
                  <a:close/>
                </a:path>
              </a:pathLst>
            </a:custGeom>
            <a:solidFill>
              <a:srgbClr val="2528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04" name="Freeform 191"/>
            <p:cNvSpPr/>
            <p:nvPr/>
          </p:nvSpPr>
          <p:spPr bwMode="auto">
            <a:xfrm>
              <a:off x="3662363" y="5915026"/>
              <a:ext cx="322263" cy="450850"/>
            </a:xfrm>
            <a:custGeom>
              <a:avLst/>
              <a:gdLst>
                <a:gd name="T0" fmla="*/ 155 w 164"/>
                <a:gd name="T1" fmla="*/ 0 h 230"/>
                <a:gd name="T2" fmla="*/ 164 w 164"/>
                <a:gd name="T3" fmla="*/ 230 h 230"/>
                <a:gd name="T4" fmla="*/ 0 w 164"/>
                <a:gd name="T5" fmla="*/ 230 h 230"/>
                <a:gd name="T6" fmla="*/ 9 w 164"/>
                <a:gd name="T7" fmla="*/ 0 h 230"/>
                <a:gd name="T8" fmla="*/ 155 w 164"/>
                <a:gd name="T9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" h="230">
                  <a:moveTo>
                    <a:pt x="155" y="0"/>
                  </a:moveTo>
                  <a:cubicBezTo>
                    <a:pt x="152" y="31"/>
                    <a:pt x="156" y="109"/>
                    <a:pt x="164" y="230"/>
                  </a:cubicBezTo>
                  <a:cubicBezTo>
                    <a:pt x="0" y="230"/>
                    <a:pt x="0" y="230"/>
                    <a:pt x="0" y="230"/>
                  </a:cubicBezTo>
                  <a:cubicBezTo>
                    <a:pt x="5" y="140"/>
                    <a:pt x="11" y="41"/>
                    <a:pt x="9" y="0"/>
                  </a:cubicBezTo>
                  <a:lnTo>
                    <a:pt x="155" y="0"/>
                  </a:lnTo>
                  <a:close/>
                </a:path>
              </a:pathLst>
            </a:custGeom>
            <a:solidFill>
              <a:srgbClr val="F9DF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05" name="Freeform 192"/>
            <p:cNvSpPr/>
            <p:nvPr/>
          </p:nvSpPr>
          <p:spPr bwMode="auto">
            <a:xfrm>
              <a:off x="3679825" y="5915026"/>
              <a:ext cx="290513" cy="228600"/>
            </a:xfrm>
            <a:custGeom>
              <a:avLst/>
              <a:gdLst>
                <a:gd name="T0" fmla="*/ 146 w 148"/>
                <a:gd name="T1" fmla="*/ 0 h 116"/>
                <a:gd name="T2" fmla="*/ 148 w 148"/>
                <a:gd name="T3" fmla="*/ 116 h 116"/>
                <a:gd name="T4" fmla="*/ 0 w 148"/>
                <a:gd name="T5" fmla="*/ 21 h 116"/>
                <a:gd name="T6" fmla="*/ 0 w 148"/>
                <a:gd name="T7" fmla="*/ 0 h 116"/>
                <a:gd name="T8" fmla="*/ 146 w 148"/>
                <a:gd name="T9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116">
                  <a:moveTo>
                    <a:pt x="146" y="0"/>
                  </a:moveTo>
                  <a:cubicBezTo>
                    <a:pt x="145" y="40"/>
                    <a:pt x="145" y="70"/>
                    <a:pt x="148" y="116"/>
                  </a:cubicBezTo>
                  <a:cubicBezTo>
                    <a:pt x="91" y="105"/>
                    <a:pt x="38" y="67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46" y="0"/>
                  </a:lnTo>
                  <a:close/>
                </a:path>
              </a:pathLst>
            </a:custGeom>
            <a:solidFill>
              <a:srgbClr val="EACE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06" name="Freeform 193"/>
            <p:cNvSpPr/>
            <p:nvPr/>
          </p:nvSpPr>
          <p:spPr bwMode="auto">
            <a:xfrm>
              <a:off x="3676650" y="6083301"/>
              <a:ext cx="293688" cy="647700"/>
            </a:xfrm>
            <a:custGeom>
              <a:avLst/>
              <a:gdLst>
                <a:gd name="T0" fmla="*/ 150 w 150"/>
                <a:gd name="T1" fmla="*/ 0 h 330"/>
                <a:gd name="T2" fmla="*/ 150 w 150"/>
                <a:gd name="T3" fmla="*/ 330 h 330"/>
                <a:gd name="T4" fmla="*/ 0 w 150"/>
                <a:gd name="T5" fmla="*/ 330 h 330"/>
                <a:gd name="T6" fmla="*/ 0 w 150"/>
                <a:gd name="T7" fmla="*/ 0 h 330"/>
                <a:gd name="T8" fmla="*/ 150 w 150"/>
                <a:gd name="T9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0" h="330">
                  <a:moveTo>
                    <a:pt x="150" y="0"/>
                  </a:moveTo>
                  <a:cubicBezTo>
                    <a:pt x="150" y="330"/>
                    <a:pt x="150" y="330"/>
                    <a:pt x="150" y="330"/>
                  </a:cubicBezTo>
                  <a:cubicBezTo>
                    <a:pt x="0" y="330"/>
                    <a:pt x="0" y="330"/>
                    <a:pt x="0" y="33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53"/>
                    <a:pt x="150" y="51"/>
                    <a:pt x="150" y="0"/>
                  </a:cubicBezTo>
                  <a:close/>
                </a:path>
              </a:pathLst>
            </a:custGeom>
            <a:solidFill>
              <a:srgbClr val="9178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07" name="Freeform 194"/>
            <p:cNvSpPr/>
            <p:nvPr/>
          </p:nvSpPr>
          <p:spPr bwMode="auto">
            <a:xfrm>
              <a:off x="3244850" y="6135688"/>
              <a:ext cx="1154113" cy="627063"/>
            </a:xfrm>
            <a:custGeom>
              <a:avLst/>
              <a:gdLst>
                <a:gd name="T0" fmla="*/ 588 w 588"/>
                <a:gd name="T1" fmla="*/ 320 h 320"/>
                <a:gd name="T2" fmla="*/ 0 w 588"/>
                <a:gd name="T3" fmla="*/ 320 h 320"/>
                <a:gd name="T4" fmla="*/ 32 w 588"/>
                <a:gd name="T5" fmla="*/ 91 h 320"/>
                <a:gd name="T6" fmla="*/ 219 w 588"/>
                <a:gd name="T7" fmla="*/ 0 h 320"/>
                <a:gd name="T8" fmla="*/ 295 w 588"/>
                <a:gd name="T9" fmla="*/ 153 h 320"/>
                <a:gd name="T10" fmla="*/ 370 w 588"/>
                <a:gd name="T11" fmla="*/ 0 h 320"/>
                <a:gd name="T12" fmla="*/ 557 w 588"/>
                <a:gd name="T13" fmla="*/ 97 h 320"/>
                <a:gd name="T14" fmla="*/ 588 w 588"/>
                <a:gd name="T15" fmla="*/ 32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8" h="320">
                  <a:moveTo>
                    <a:pt x="588" y="320"/>
                  </a:moveTo>
                  <a:cubicBezTo>
                    <a:pt x="0" y="320"/>
                    <a:pt x="0" y="320"/>
                    <a:pt x="0" y="320"/>
                  </a:cubicBezTo>
                  <a:cubicBezTo>
                    <a:pt x="0" y="320"/>
                    <a:pt x="14" y="116"/>
                    <a:pt x="32" y="91"/>
                  </a:cubicBezTo>
                  <a:cubicBezTo>
                    <a:pt x="64" y="46"/>
                    <a:pt x="168" y="12"/>
                    <a:pt x="219" y="0"/>
                  </a:cubicBezTo>
                  <a:cubicBezTo>
                    <a:pt x="220" y="45"/>
                    <a:pt x="257" y="153"/>
                    <a:pt x="295" y="153"/>
                  </a:cubicBezTo>
                  <a:cubicBezTo>
                    <a:pt x="332" y="153"/>
                    <a:pt x="370" y="45"/>
                    <a:pt x="370" y="0"/>
                  </a:cubicBezTo>
                  <a:cubicBezTo>
                    <a:pt x="370" y="0"/>
                    <a:pt x="517" y="43"/>
                    <a:pt x="557" y="97"/>
                  </a:cubicBezTo>
                  <a:cubicBezTo>
                    <a:pt x="575" y="123"/>
                    <a:pt x="588" y="320"/>
                    <a:pt x="588" y="320"/>
                  </a:cubicBezTo>
                  <a:close/>
                </a:path>
              </a:pathLst>
            </a:custGeom>
            <a:solidFill>
              <a:srgbClr val="E9AC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08" name="Freeform 195"/>
            <p:cNvSpPr/>
            <p:nvPr/>
          </p:nvSpPr>
          <p:spPr bwMode="auto">
            <a:xfrm>
              <a:off x="3824288" y="6135688"/>
              <a:ext cx="574675" cy="627063"/>
            </a:xfrm>
            <a:custGeom>
              <a:avLst/>
              <a:gdLst>
                <a:gd name="T0" fmla="*/ 293 w 293"/>
                <a:gd name="T1" fmla="*/ 320 h 320"/>
                <a:gd name="T2" fmla="*/ 0 w 293"/>
                <a:gd name="T3" fmla="*/ 320 h 320"/>
                <a:gd name="T4" fmla="*/ 0 w 293"/>
                <a:gd name="T5" fmla="*/ 153 h 320"/>
                <a:gd name="T6" fmla="*/ 75 w 293"/>
                <a:gd name="T7" fmla="*/ 0 h 320"/>
                <a:gd name="T8" fmla="*/ 262 w 293"/>
                <a:gd name="T9" fmla="*/ 97 h 320"/>
                <a:gd name="T10" fmla="*/ 293 w 293"/>
                <a:gd name="T11" fmla="*/ 32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3" h="320">
                  <a:moveTo>
                    <a:pt x="293" y="320"/>
                  </a:moveTo>
                  <a:cubicBezTo>
                    <a:pt x="0" y="320"/>
                    <a:pt x="0" y="320"/>
                    <a:pt x="0" y="320"/>
                  </a:cubicBezTo>
                  <a:cubicBezTo>
                    <a:pt x="0" y="153"/>
                    <a:pt x="0" y="153"/>
                    <a:pt x="0" y="153"/>
                  </a:cubicBezTo>
                  <a:cubicBezTo>
                    <a:pt x="37" y="153"/>
                    <a:pt x="75" y="45"/>
                    <a:pt x="75" y="0"/>
                  </a:cubicBezTo>
                  <a:cubicBezTo>
                    <a:pt x="75" y="0"/>
                    <a:pt x="222" y="43"/>
                    <a:pt x="262" y="97"/>
                  </a:cubicBezTo>
                  <a:cubicBezTo>
                    <a:pt x="280" y="123"/>
                    <a:pt x="293" y="320"/>
                    <a:pt x="293" y="320"/>
                  </a:cubicBezTo>
                  <a:close/>
                </a:path>
              </a:pathLst>
            </a:custGeom>
            <a:solidFill>
              <a:srgbClr val="DEA3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09" name="Freeform 196"/>
            <p:cNvSpPr/>
            <p:nvPr/>
          </p:nvSpPr>
          <p:spPr bwMode="auto">
            <a:xfrm>
              <a:off x="3656013" y="6083301"/>
              <a:ext cx="168275" cy="203200"/>
            </a:xfrm>
            <a:custGeom>
              <a:avLst/>
              <a:gdLst>
                <a:gd name="T0" fmla="*/ 10 w 85"/>
                <a:gd name="T1" fmla="*/ 0 h 103"/>
                <a:gd name="T2" fmla="*/ 85 w 85"/>
                <a:gd name="T3" fmla="*/ 39 h 103"/>
                <a:gd name="T4" fmla="*/ 58 w 85"/>
                <a:gd name="T5" fmla="*/ 103 h 103"/>
                <a:gd name="T6" fmla="*/ 0 w 85"/>
                <a:gd name="T7" fmla="*/ 42 h 103"/>
                <a:gd name="T8" fmla="*/ 10 w 85"/>
                <a:gd name="T9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103">
                  <a:moveTo>
                    <a:pt x="10" y="0"/>
                  </a:moveTo>
                  <a:cubicBezTo>
                    <a:pt x="27" y="26"/>
                    <a:pt x="40" y="38"/>
                    <a:pt x="85" y="39"/>
                  </a:cubicBezTo>
                  <a:cubicBezTo>
                    <a:pt x="68" y="52"/>
                    <a:pt x="61" y="66"/>
                    <a:pt x="58" y="103"/>
                  </a:cubicBezTo>
                  <a:cubicBezTo>
                    <a:pt x="53" y="101"/>
                    <a:pt x="0" y="71"/>
                    <a:pt x="0" y="42"/>
                  </a:cubicBezTo>
                  <a:cubicBezTo>
                    <a:pt x="0" y="18"/>
                    <a:pt x="10" y="0"/>
                    <a:pt x="10" y="0"/>
                  </a:cubicBezTo>
                  <a:close/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10" name="Freeform 197"/>
            <p:cNvSpPr/>
            <p:nvPr/>
          </p:nvSpPr>
          <p:spPr bwMode="auto">
            <a:xfrm>
              <a:off x="3824288" y="6083301"/>
              <a:ext cx="166688" cy="203200"/>
            </a:xfrm>
            <a:custGeom>
              <a:avLst/>
              <a:gdLst>
                <a:gd name="T0" fmla="*/ 75 w 85"/>
                <a:gd name="T1" fmla="*/ 0 h 103"/>
                <a:gd name="T2" fmla="*/ 0 w 85"/>
                <a:gd name="T3" fmla="*/ 39 h 103"/>
                <a:gd name="T4" fmla="*/ 27 w 85"/>
                <a:gd name="T5" fmla="*/ 103 h 103"/>
                <a:gd name="T6" fmla="*/ 84 w 85"/>
                <a:gd name="T7" fmla="*/ 42 h 103"/>
                <a:gd name="T8" fmla="*/ 75 w 85"/>
                <a:gd name="T9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103">
                  <a:moveTo>
                    <a:pt x="75" y="0"/>
                  </a:moveTo>
                  <a:cubicBezTo>
                    <a:pt x="57" y="26"/>
                    <a:pt x="45" y="38"/>
                    <a:pt x="0" y="39"/>
                  </a:cubicBezTo>
                  <a:cubicBezTo>
                    <a:pt x="17" y="52"/>
                    <a:pt x="24" y="66"/>
                    <a:pt x="27" y="103"/>
                  </a:cubicBezTo>
                  <a:cubicBezTo>
                    <a:pt x="31" y="101"/>
                    <a:pt x="85" y="71"/>
                    <a:pt x="84" y="42"/>
                  </a:cubicBezTo>
                  <a:cubicBezTo>
                    <a:pt x="84" y="18"/>
                    <a:pt x="75" y="0"/>
                    <a:pt x="75" y="0"/>
                  </a:cubicBezTo>
                  <a:close/>
                </a:path>
              </a:pathLst>
            </a:custGeom>
            <a:solidFill>
              <a:srgbClr val="F9F9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11" name="Freeform 198"/>
            <p:cNvSpPr/>
            <p:nvPr/>
          </p:nvSpPr>
          <p:spPr bwMode="auto">
            <a:xfrm>
              <a:off x="3455988" y="5056188"/>
              <a:ext cx="731838" cy="966788"/>
            </a:xfrm>
            <a:custGeom>
              <a:avLst/>
              <a:gdLst>
                <a:gd name="T0" fmla="*/ 373 w 373"/>
                <a:gd name="T1" fmla="*/ 220 h 493"/>
                <a:gd name="T2" fmla="*/ 187 w 373"/>
                <a:gd name="T3" fmla="*/ 493 h 493"/>
                <a:gd name="T4" fmla="*/ 0 w 373"/>
                <a:gd name="T5" fmla="*/ 220 h 493"/>
                <a:gd name="T6" fmla="*/ 187 w 373"/>
                <a:gd name="T7" fmla="*/ 0 h 493"/>
                <a:gd name="T8" fmla="*/ 373 w 373"/>
                <a:gd name="T9" fmla="*/ 220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3" h="493">
                  <a:moveTo>
                    <a:pt x="373" y="220"/>
                  </a:moveTo>
                  <a:cubicBezTo>
                    <a:pt x="373" y="309"/>
                    <a:pt x="256" y="493"/>
                    <a:pt x="187" y="493"/>
                  </a:cubicBezTo>
                  <a:cubicBezTo>
                    <a:pt x="118" y="493"/>
                    <a:pt x="0" y="320"/>
                    <a:pt x="0" y="220"/>
                  </a:cubicBezTo>
                  <a:cubicBezTo>
                    <a:pt x="0" y="98"/>
                    <a:pt x="84" y="0"/>
                    <a:pt x="187" y="0"/>
                  </a:cubicBezTo>
                  <a:cubicBezTo>
                    <a:pt x="290" y="0"/>
                    <a:pt x="373" y="98"/>
                    <a:pt x="373" y="220"/>
                  </a:cubicBezTo>
                  <a:close/>
                </a:path>
              </a:pathLst>
            </a:custGeom>
            <a:solidFill>
              <a:srgbClr val="FFE8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12" name="Freeform 199"/>
            <p:cNvSpPr/>
            <p:nvPr/>
          </p:nvSpPr>
          <p:spPr bwMode="auto">
            <a:xfrm>
              <a:off x="3409950" y="5438776"/>
              <a:ext cx="174625" cy="241300"/>
            </a:xfrm>
            <a:custGeom>
              <a:avLst/>
              <a:gdLst>
                <a:gd name="T0" fmla="*/ 88 w 89"/>
                <a:gd name="T1" fmla="*/ 60 h 123"/>
                <a:gd name="T2" fmla="*/ 46 w 89"/>
                <a:gd name="T3" fmla="*/ 123 h 123"/>
                <a:gd name="T4" fmla="*/ 1 w 89"/>
                <a:gd name="T5" fmla="*/ 48 h 123"/>
                <a:gd name="T6" fmla="*/ 42 w 89"/>
                <a:gd name="T7" fmla="*/ 1 h 123"/>
                <a:gd name="T8" fmla="*/ 88 w 89"/>
                <a:gd name="T9" fmla="*/ 6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23">
                  <a:moveTo>
                    <a:pt x="88" y="60"/>
                  </a:moveTo>
                  <a:cubicBezTo>
                    <a:pt x="89" y="94"/>
                    <a:pt x="70" y="122"/>
                    <a:pt x="46" y="123"/>
                  </a:cubicBezTo>
                  <a:cubicBezTo>
                    <a:pt x="22" y="123"/>
                    <a:pt x="2" y="82"/>
                    <a:pt x="1" y="48"/>
                  </a:cubicBezTo>
                  <a:cubicBezTo>
                    <a:pt x="0" y="15"/>
                    <a:pt x="18" y="1"/>
                    <a:pt x="42" y="1"/>
                  </a:cubicBezTo>
                  <a:cubicBezTo>
                    <a:pt x="66" y="0"/>
                    <a:pt x="87" y="26"/>
                    <a:pt x="88" y="60"/>
                  </a:cubicBezTo>
                  <a:close/>
                </a:path>
              </a:pathLst>
            </a:custGeom>
            <a:solidFill>
              <a:srgbClr val="FFE8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13" name="Freeform 200"/>
            <p:cNvSpPr/>
            <p:nvPr/>
          </p:nvSpPr>
          <p:spPr bwMode="auto">
            <a:xfrm>
              <a:off x="4062413" y="5438776"/>
              <a:ext cx="174625" cy="241300"/>
            </a:xfrm>
            <a:custGeom>
              <a:avLst/>
              <a:gdLst>
                <a:gd name="T0" fmla="*/ 1 w 89"/>
                <a:gd name="T1" fmla="*/ 60 h 123"/>
                <a:gd name="T2" fmla="*/ 43 w 89"/>
                <a:gd name="T3" fmla="*/ 123 h 123"/>
                <a:gd name="T4" fmla="*/ 87 w 89"/>
                <a:gd name="T5" fmla="*/ 48 h 123"/>
                <a:gd name="T6" fmla="*/ 46 w 89"/>
                <a:gd name="T7" fmla="*/ 1 h 123"/>
                <a:gd name="T8" fmla="*/ 1 w 89"/>
                <a:gd name="T9" fmla="*/ 6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23">
                  <a:moveTo>
                    <a:pt x="1" y="60"/>
                  </a:moveTo>
                  <a:cubicBezTo>
                    <a:pt x="0" y="94"/>
                    <a:pt x="18" y="122"/>
                    <a:pt x="43" y="123"/>
                  </a:cubicBezTo>
                  <a:cubicBezTo>
                    <a:pt x="67" y="123"/>
                    <a:pt x="86" y="82"/>
                    <a:pt x="87" y="48"/>
                  </a:cubicBezTo>
                  <a:cubicBezTo>
                    <a:pt x="89" y="15"/>
                    <a:pt x="71" y="1"/>
                    <a:pt x="46" y="1"/>
                  </a:cubicBezTo>
                  <a:cubicBezTo>
                    <a:pt x="22" y="0"/>
                    <a:pt x="2" y="26"/>
                    <a:pt x="1" y="60"/>
                  </a:cubicBezTo>
                  <a:close/>
                </a:path>
              </a:pathLst>
            </a:custGeom>
            <a:solidFill>
              <a:srgbClr val="FFE8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14" name="Freeform 201"/>
            <p:cNvSpPr/>
            <p:nvPr/>
          </p:nvSpPr>
          <p:spPr bwMode="auto">
            <a:xfrm>
              <a:off x="3824288" y="5056188"/>
              <a:ext cx="363538" cy="966788"/>
            </a:xfrm>
            <a:custGeom>
              <a:avLst/>
              <a:gdLst>
                <a:gd name="T0" fmla="*/ 186 w 186"/>
                <a:gd name="T1" fmla="*/ 220 h 493"/>
                <a:gd name="T2" fmla="*/ 0 w 186"/>
                <a:gd name="T3" fmla="*/ 493 h 493"/>
                <a:gd name="T4" fmla="*/ 0 w 186"/>
                <a:gd name="T5" fmla="*/ 0 h 493"/>
                <a:gd name="T6" fmla="*/ 186 w 186"/>
                <a:gd name="T7" fmla="*/ 220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6" h="493">
                  <a:moveTo>
                    <a:pt x="186" y="220"/>
                  </a:moveTo>
                  <a:cubicBezTo>
                    <a:pt x="186" y="309"/>
                    <a:pt x="69" y="493"/>
                    <a:pt x="0" y="49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03" y="0"/>
                    <a:pt x="186" y="98"/>
                    <a:pt x="186" y="220"/>
                  </a:cubicBezTo>
                  <a:close/>
                </a:path>
              </a:pathLst>
            </a:custGeom>
            <a:solidFill>
              <a:srgbClr val="F9DF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15" name="Freeform 202"/>
            <p:cNvSpPr/>
            <p:nvPr/>
          </p:nvSpPr>
          <p:spPr bwMode="auto">
            <a:xfrm>
              <a:off x="3260725" y="5013326"/>
              <a:ext cx="1114425" cy="1352550"/>
            </a:xfrm>
            <a:custGeom>
              <a:avLst/>
              <a:gdLst>
                <a:gd name="T0" fmla="*/ 212 w 568"/>
                <a:gd name="T1" fmla="*/ 129 h 690"/>
                <a:gd name="T2" fmla="*/ 331 w 568"/>
                <a:gd name="T3" fmla="*/ 230 h 690"/>
                <a:gd name="T4" fmla="*/ 411 w 568"/>
                <a:gd name="T5" fmla="*/ 252 h 690"/>
                <a:gd name="T6" fmla="*/ 391 w 568"/>
                <a:gd name="T7" fmla="*/ 606 h 690"/>
                <a:gd name="T8" fmla="*/ 555 w 568"/>
                <a:gd name="T9" fmla="*/ 535 h 690"/>
                <a:gd name="T10" fmla="*/ 522 w 568"/>
                <a:gd name="T11" fmla="*/ 403 h 690"/>
                <a:gd name="T12" fmla="*/ 529 w 568"/>
                <a:gd name="T13" fmla="*/ 191 h 690"/>
                <a:gd name="T14" fmla="*/ 298 w 568"/>
                <a:gd name="T15" fmla="*/ 6 h 690"/>
                <a:gd name="T16" fmla="*/ 64 w 568"/>
                <a:gd name="T17" fmla="*/ 139 h 690"/>
                <a:gd name="T18" fmla="*/ 56 w 568"/>
                <a:gd name="T19" fmla="*/ 401 h 690"/>
                <a:gd name="T20" fmla="*/ 5 w 568"/>
                <a:gd name="T21" fmla="*/ 523 h 690"/>
                <a:gd name="T22" fmla="*/ 182 w 568"/>
                <a:gd name="T23" fmla="*/ 592 h 690"/>
                <a:gd name="T24" fmla="*/ 149 w 568"/>
                <a:gd name="T25" fmla="*/ 344 h 690"/>
                <a:gd name="T26" fmla="*/ 212 w 568"/>
                <a:gd name="T27" fmla="*/ 129 h 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568" h="690">
                  <a:moveTo>
                    <a:pt x="212" y="129"/>
                  </a:moveTo>
                  <a:cubicBezTo>
                    <a:pt x="212" y="129"/>
                    <a:pt x="241" y="195"/>
                    <a:pt x="331" y="230"/>
                  </a:cubicBezTo>
                  <a:cubicBezTo>
                    <a:pt x="363" y="243"/>
                    <a:pt x="385" y="247"/>
                    <a:pt x="411" y="252"/>
                  </a:cubicBezTo>
                  <a:cubicBezTo>
                    <a:pt x="450" y="311"/>
                    <a:pt x="342" y="548"/>
                    <a:pt x="391" y="606"/>
                  </a:cubicBezTo>
                  <a:cubicBezTo>
                    <a:pt x="462" y="690"/>
                    <a:pt x="568" y="620"/>
                    <a:pt x="555" y="535"/>
                  </a:cubicBezTo>
                  <a:cubicBezTo>
                    <a:pt x="502" y="564"/>
                    <a:pt x="505" y="491"/>
                    <a:pt x="522" y="403"/>
                  </a:cubicBezTo>
                  <a:cubicBezTo>
                    <a:pt x="534" y="338"/>
                    <a:pt x="540" y="241"/>
                    <a:pt x="529" y="191"/>
                  </a:cubicBezTo>
                  <a:cubicBezTo>
                    <a:pt x="501" y="65"/>
                    <a:pt x="395" y="12"/>
                    <a:pt x="298" y="6"/>
                  </a:cubicBezTo>
                  <a:cubicBezTo>
                    <a:pt x="197" y="0"/>
                    <a:pt x="98" y="59"/>
                    <a:pt x="64" y="139"/>
                  </a:cubicBezTo>
                  <a:cubicBezTo>
                    <a:pt x="23" y="235"/>
                    <a:pt x="46" y="336"/>
                    <a:pt x="56" y="401"/>
                  </a:cubicBezTo>
                  <a:cubicBezTo>
                    <a:pt x="67" y="473"/>
                    <a:pt x="44" y="557"/>
                    <a:pt x="5" y="523"/>
                  </a:cubicBezTo>
                  <a:cubicBezTo>
                    <a:pt x="0" y="663"/>
                    <a:pt x="156" y="664"/>
                    <a:pt x="182" y="592"/>
                  </a:cubicBezTo>
                  <a:cubicBezTo>
                    <a:pt x="207" y="524"/>
                    <a:pt x="163" y="476"/>
                    <a:pt x="149" y="344"/>
                  </a:cubicBezTo>
                  <a:cubicBezTo>
                    <a:pt x="137" y="234"/>
                    <a:pt x="212" y="129"/>
                    <a:pt x="212" y="129"/>
                  </a:cubicBezTo>
                  <a:close/>
                </a:path>
              </a:pathLst>
            </a:custGeom>
            <a:solidFill>
              <a:srgbClr val="373B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</p:grpSp>
      <p:grpSp>
        <p:nvGrpSpPr>
          <p:cNvPr id="10" name="组合 115"/>
          <p:cNvGrpSpPr/>
          <p:nvPr/>
        </p:nvGrpSpPr>
        <p:grpSpPr>
          <a:xfrm>
            <a:off x="9883714" y="3931055"/>
            <a:ext cx="1248000" cy="2160000"/>
            <a:chOff x="3244850" y="2595563"/>
            <a:chExt cx="1154113" cy="1892300"/>
          </a:xfrm>
        </p:grpSpPr>
        <p:sp>
          <p:nvSpPr>
            <p:cNvPr id="117" name="Freeform 176"/>
            <p:cNvSpPr/>
            <p:nvPr/>
          </p:nvSpPr>
          <p:spPr bwMode="auto">
            <a:xfrm>
              <a:off x="3662363" y="3652838"/>
              <a:ext cx="322263" cy="452438"/>
            </a:xfrm>
            <a:custGeom>
              <a:avLst/>
              <a:gdLst>
                <a:gd name="T0" fmla="*/ 155 w 164"/>
                <a:gd name="T1" fmla="*/ 0 h 230"/>
                <a:gd name="T2" fmla="*/ 164 w 164"/>
                <a:gd name="T3" fmla="*/ 230 h 230"/>
                <a:gd name="T4" fmla="*/ 0 w 164"/>
                <a:gd name="T5" fmla="*/ 230 h 230"/>
                <a:gd name="T6" fmla="*/ 9 w 164"/>
                <a:gd name="T7" fmla="*/ 0 h 230"/>
                <a:gd name="T8" fmla="*/ 155 w 164"/>
                <a:gd name="T9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4" h="230">
                  <a:moveTo>
                    <a:pt x="155" y="0"/>
                  </a:moveTo>
                  <a:cubicBezTo>
                    <a:pt x="152" y="32"/>
                    <a:pt x="156" y="109"/>
                    <a:pt x="164" y="230"/>
                  </a:cubicBezTo>
                  <a:cubicBezTo>
                    <a:pt x="0" y="230"/>
                    <a:pt x="0" y="230"/>
                    <a:pt x="0" y="230"/>
                  </a:cubicBezTo>
                  <a:cubicBezTo>
                    <a:pt x="5" y="140"/>
                    <a:pt x="11" y="41"/>
                    <a:pt x="9" y="0"/>
                  </a:cubicBezTo>
                  <a:lnTo>
                    <a:pt x="155" y="0"/>
                  </a:lnTo>
                  <a:close/>
                </a:path>
              </a:pathLst>
            </a:custGeom>
            <a:solidFill>
              <a:srgbClr val="F9DF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18" name="Freeform 177"/>
            <p:cNvSpPr/>
            <p:nvPr/>
          </p:nvSpPr>
          <p:spPr bwMode="auto">
            <a:xfrm>
              <a:off x="3679825" y="3652838"/>
              <a:ext cx="290513" cy="228600"/>
            </a:xfrm>
            <a:custGeom>
              <a:avLst/>
              <a:gdLst>
                <a:gd name="T0" fmla="*/ 146 w 148"/>
                <a:gd name="T1" fmla="*/ 0 h 116"/>
                <a:gd name="T2" fmla="*/ 148 w 148"/>
                <a:gd name="T3" fmla="*/ 116 h 116"/>
                <a:gd name="T4" fmla="*/ 0 w 148"/>
                <a:gd name="T5" fmla="*/ 21 h 116"/>
                <a:gd name="T6" fmla="*/ 0 w 148"/>
                <a:gd name="T7" fmla="*/ 0 h 116"/>
                <a:gd name="T8" fmla="*/ 146 w 148"/>
                <a:gd name="T9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116">
                  <a:moveTo>
                    <a:pt x="146" y="0"/>
                  </a:moveTo>
                  <a:cubicBezTo>
                    <a:pt x="145" y="41"/>
                    <a:pt x="145" y="70"/>
                    <a:pt x="148" y="116"/>
                  </a:cubicBezTo>
                  <a:cubicBezTo>
                    <a:pt x="91" y="105"/>
                    <a:pt x="38" y="68"/>
                    <a:pt x="0" y="21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146" y="0"/>
                  </a:lnTo>
                  <a:close/>
                </a:path>
              </a:pathLst>
            </a:custGeom>
            <a:solidFill>
              <a:srgbClr val="EACE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19" name="Freeform 178"/>
            <p:cNvSpPr/>
            <p:nvPr/>
          </p:nvSpPr>
          <p:spPr bwMode="auto">
            <a:xfrm>
              <a:off x="3455988" y="2794001"/>
              <a:ext cx="731838" cy="985838"/>
            </a:xfrm>
            <a:custGeom>
              <a:avLst/>
              <a:gdLst>
                <a:gd name="T0" fmla="*/ 373 w 373"/>
                <a:gd name="T1" fmla="*/ 220 h 502"/>
                <a:gd name="T2" fmla="*/ 186 w 373"/>
                <a:gd name="T3" fmla="*/ 493 h 502"/>
                <a:gd name="T4" fmla="*/ 0 w 373"/>
                <a:gd name="T5" fmla="*/ 220 h 502"/>
                <a:gd name="T6" fmla="*/ 187 w 373"/>
                <a:gd name="T7" fmla="*/ 0 h 502"/>
                <a:gd name="T8" fmla="*/ 373 w 373"/>
                <a:gd name="T9" fmla="*/ 220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3" h="502">
                  <a:moveTo>
                    <a:pt x="373" y="220"/>
                  </a:moveTo>
                  <a:cubicBezTo>
                    <a:pt x="373" y="317"/>
                    <a:pt x="245" y="502"/>
                    <a:pt x="186" y="493"/>
                  </a:cubicBezTo>
                  <a:cubicBezTo>
                    <a:pt x="117" y="492"/>
                    <a:pt x="0" y="320"/>
                    <a:pt x="0" y="220"/>
                  </a:cubicBezTo>
                  <a:cubicBezTo>
                    <a:pt x="0" y="88"/>
                    <a:pt x="55" y="0"/>
                    <a:pt x="187" y="0"/>
                  </a:cubicBezTo>
                  <a:cubicBezTo>
                    <a:pt x="326" y="0"/>
                    <a:pt x="373" y="99"/>
                    <a:pt x="373" y="220"/>
                  </a:cubicBezTo>
                  <a:close/>
                </a:path>
              </a:pathLst>
            </a:custGeom>
            <a:solidFill>
              <a:srgbClr val="FFE8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20" name="Freeform 179"/>
            <p:cNvSpPr/>
            <p:nvPr/>
          </p:nvSpPr>
          <p:spPr bwMode="auto">
            <a:xfrm>
              <a:off x="3409950" y="3176588"/>
              <a:ext cx="174625" cy="242888"/>
            </a:xfrm>
            <a:custGeom>
              <a:avLst/>
              <a:gdLst>
                <a:gd name="T0" fmla="*/ 88 w 89"/>
                <a:gd name="T1" fmla="*/ 61 h 124"/>
                <a:gd name="T2" fmla="*/ 46 w 89"/>
                <a:gd name="T3" fmla="*/ 123 h 124"/>
                <a:gd name="T4" fmla="*/ 1 w 89"/>
                <a:gd name="T5" fmla="*/ 49 h 124"/>
                <a:gd name="T6" fmla="*/ 42 w 89"/>
                <a:gd name="T7" fmla="*/ 1 h 124"/>
                <a:gd name="T8" fmla="*/ 88 w 89"/>
                <a:gd name="T9" fmla="*/ 61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24">
                  <a:moveTo>
                    <a:pt x="88" y="61"/>
                  </a:moveTo>
                  <a:cubicBezTo>
                    <a:pt x="89" y="94"/>
                    <a:pt x="70" y="122"/>
                    <a:pt x="46" y="123"/>
                  </a:cubicBezTo>
                  <a:cubicBezTo>
                    <a:pt x="22" y="124"/>
                    <a:pt x="2" y="83"/>
                    <a:pt x="1" y="49"/>
                  </a:cubicBezTo>
                  <a:cubicBezTo>
                    <a:pt x="0" y="15"/>
                    <a:pt x="18" y="2"/>
                    <a:pt x="42" y="1"/>
                  </a:cubicBezTo>
                  <a:cubicBezTo>
                    <a:pt x="66" y="0"/>
                    <a:pt x="87" y="27"/>
                    <a:pt x="88" y="61"/>
                  </a:cubicBezTo>
                  <a:close/>
                </a:path>
              </a:pathLst>
            </a:custGeom>
            <a:solidFill>
              <a:srgbClr val="FFE8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21" name="Freeform 180"/>
            <p:cNvSpPr/>
            <p:nvPr/>
          </p:nvSpPr>
          <p:spPr bwMode="auto">
            <a:xfrm>
              <a:off x="4062413" y="3176588"/>
              <a:ext cx="174625" cy="242888"/>
            </a:xfrm>
            <a:custGeom>
              <a:avLst/>
              <a:gdLst>
                <a:gd name="T0" fmla="*/ 1 w 89"/>
                <a:gd name="T1" fmla="*/ 61 h 124"/>
                <a:gd name="T2" fmla="*/ 43 w 89"/>
                <a:gd name="T3" fmla="*/ 123 h 124"/>
                <a:gd name="T4" fmla="*/ 87 w 89"/>
                <a:gd name="T5" fmla="*/ 49 h 124"/>
                <a:gd name="T6" fmla="*/ 46 w 89"/>
                <a:gd name="T7" fmla="*/ 1 h 124"/>
                <a:gd name="T8" fmla="*/ 1 w 89"/>
                <a:gd name="T9" fmla="*/ 61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24">
                  <a:moveTo>
                    <a:pt x="1" y="61"/>
                  </a:moveTo>
                  <a:cubicBezTo>
                    <a:pt x="0" y="94"/>
                    <a:pt x="18" y="122"/>
                    <a:pt x="43" y="123"/>
                  </a:cubicBezTo>
                  <a:cubicBezTo>
                    <a:pt x="67" y="124"/>
                    <a:pt x="86" y="83"/>
                    <a:pt x="87" y="49"/>
                  </a:cubicBezTo>
                  <a:cubicBezTo>
                    <a:pt x="89" y="15"/>
                    <a:pt x="71" y="2"/>
                    <a:pt x="46" y="1"/>
                  </a:cubicBezTo>
                  <a:cubicBezTo>
                    <a:pt x="22" y="0"/>
                    <a:pt x="2" y="27"/>
                    <a:pt x="1" y="61"/>
                  </a:cubicBezTo>
                  <a:close/>
                </a:path>
              </a:pathLst>
            </a:custGeom>
            <a:solidFill>
              <a:srgbClr val="F9DF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22" name="Freeform 181"/>
            <p:cNvSpPr/>
            <p:nvPr/>
          </p:nvSpPr>
          <p:spPr bwMode="auto">
            <a:xfrm>
              <a:off x="3821113" y="2794001"/>
              <a:ext cx="366713" cy="985838"/>
            </a:xfrm>
            <a:custGeom>
              <a:avLst/>
              <a:gdLst>
                <a:gd name="T0" fmla="*/ 187 w 187"/>
                <a:gd name="T1" fmla="*/ 220 h 502"/>
                <a:gd name="T2" fmla="*/ 0 w 187"/>
                <a:gd name="T3" fmla="*/ 493 h 502"/>
                <a:gd name="T4" fmla="*/ 0 w 187"/>
                <a:gd name="T5" fmla="*/ 0 h 502"/>
                <a:gd name="T6" fmla="*/ 187 w 187"/>
                <a:gd name="T7" fmla="*/ 220 h 5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7" h="502">
                  <a:moveTo>
                    <a:pt x="187" y="220"/>
                  </a:moveTo>
                  <a:cubicBezTo>
                    <a:pt x="187" y="317"/>
                    <a:pt x="59" y="502"/>
                    <a:pt x="0" y="49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32" y="0"/>
                    <a:pt x="187" y="88"/>
                    <a:pt x="187" y="220"/>
                  </a:cubicBezTo>
                  <a:close/>
                </a:path>
              </a:pathLst>
            </a:custGeom>
            <a:solidFill>
              <a:srgbClr val="F9DF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23" name="Freeform 182"/>
            <p:cNvSpPr/>
            <p:nvPr/>
          </p:nvSpPr>
          <p:spPr bwMode="auto">
            <a:xfrm>
              <a:off x="3392488" y="2595563"/>
              <a:ext cx="890588" cy="711200"/>
            </a:xfrm>
            <a:custGeom>
              <a:avLst/>
              <a:gdLst>
                <a:gd name="T0" fmla="*/ 405 w 454"/>
                <a:gd name="T1" fmla="*/ 302 h 362"/>
                <a:gd name="T2" fmla="*/ 391 w 454"/>
                <a:gd name="T3" fmla="*/ 361 h 362"/>
                <a:gd name="T4" fmla="*/ 380 w 454"/>
                <a:gd name="T5" fmla="*/ 362 h 362"/>
                <a:gd name="T6" fmla="*/ 380 w 454"/>
                <a:gd name="T7" fmla="*/ 313 h 362"/>
                <a:gd name="T8" fmla="*/ 336 w 454"/>
                <a:gd name="T9" fmla="*/ 309 h 362"/>
                <a:gd name="T10" fmla="*/ 350 w 454"/>
                <a:gd name="T11" fmla="*/ 281 h 362"/>
                <a:gd name="T12" fmla="*/ 302 w 454"/>
                <a:gd name="T13" fmla="*/ 297 h 362"/>
                <a:gd name="T14" fmla="*/ 327 w 454"/>
                <a:gd name="T15" fmla="*/ 263 h 362"/>
                <a:gd name="T16" fmla="*/ 250 w 454"/>
                <a:gd name="T17" fmla="*/ 303 h 362"/>
                <a:gd name="T18" fmla="*/ 283 w 454"/>
                <a:gd name="T19" fmla="*/ 252 h 362"/>
                <a:gd name="T20" fmla="*/ 141 w 454"/>
                <a:gd name="T21" fmla="*/ 332 h 362"/>
                <a:gd name="T22" fmla="*/ 205 w 454"/>
                <a:gd name="T23" fmla="*/ 278 h 362"/>
                <a:gd name="T24" fmla="*/ 159 w 454"/>
                <a:gd name="T25" fmla="*/ 300 h 362"/>
                <a:gd name="T26" fmla="*/ 200 w 454"/>
                <a:gd name="T27" fmla="*/ 253 h 362"/>
                <a:gd name="T28" fmla="*/ 124 w 454"/>
                <a:gd name="T29" fmla="*/ 303 h 362"/>
                <a:gd name="T30" fmla="*/ 155 w 454"/>
                <a:gd name="T31" fmla="*/ 249 h 362"/>
                <a:gd name="T32" fmla="*/ 88 w 454"/>
                <a:gd name="T33" fmla="*/ 313 h 362"/>
                <a:gd name="T34" fmla="*/ 103 w 454"/>
                <a:gd name="T35" fmla="*/ 283 h 362"/>
                <a:gd name="T36" fmla="*/ 56 w 454"/>
                <a:gd name="T37" fmla="*/ 351 h 362"/>
                <a:gd name="T38" fmla="*/ 47 w 454"/>
                <a:gd name="T39" fmla="*/ 352 h 362"/>
                <a:gd name="T40" fmla="*/ 44 w 454"/>
                <a:gd name="T41" fmla="*/ 304 h 362"/>
                <a:gd name="T42" fmla="*/ 23 w 454"/>
                <a:gd name="T43" fmla="*/ 307 h 362"/>
                <a:gd name="T44" fmla="*/ 38 w 454"/>
                <a:gd name="T45" fmla="*/ 135 h 362"/>
                <a:gd name="T46" fmla="*/ 435 w 454"/>
                <a:gd name="T47" fmla="*/ 161 h 362"/>
                <a:gd name="T48" fmla="*/ 421 w 454"/>
                <a:gd name="T49" fmla="*/ 312 h 362"/>
                <a:gd name="T50" fmla="*/ 405 w 454"/>
                <a:gd name="T51" fmla="*/ 302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54" h="362">
                  <a:moveTo>
                    <a:pt x="405" y="302"/>
                  </a:moveTo>
                  <a:cubicBezTo>
                    <a:pt x="397" y="320"/>
                    <a:pt x="392" y="341"/>
                    <a:pt x="391" y="361"/>
                  </a:cubicBezTo>
                  <a:cubicBezTo>
                    <a:pt x="383" y="362"/>
                    <a:pt x="388" y="361"/>
                    <a:pt x="380" y="362"/>
                  </a:cubicBezTo>
                  <a:cubicBezTo>
                    <a:pt x="380" y="346"/>
                    <a:pt x="380" y="329"/>
                    <a:pt x="380" y="313"/>
                  </a:cubicBezTo>
                  <a:cubicBezTo>
                    <a:pt x="371" y="315"/>
                    <a:pt x="350" y="313"/>
                    <a:pt x="336" y="309"/>
                  </a:cubicBezTo>
                  <a:cubicBezTo>
                    <a:pt x="343" y="300"/>
                    <a:pt x="349" y="293"/>
                    <a:pt x="350" y="281"/>
                  </a:cubicBezTo>
                  <a:cubicBezTo>
                    <a:pt x="342" y="292"/>
                    <a:pt x="316" y="299"/>
                    <a:pt x="302" y="297"/>
                  </a:cubicBezTo>
                  <a:cubicBezTo>
                    <a:pt x="318" y="290"/>
                    <a:pt x="323" y="274"/>
                    <a:pt x="327" y="263"/>
                  </a:cubicBezTo>
                  <a:cubicBezTo>
                    <a:pt x="304" y="280"/>
                    <a:pt x="277" y="294"/>
                    <a:pt x="250" y="303"/>
                  </a:cubicBezTo>
                  <a:cubicBezTo>
                    <a:pt x="261" y="286"/>
                    <a:pt x="272" y="269"/>
                    <a:pt x="283" y="252"/>
                  </a:cubicBezTo>
                  <a:cubicBezTo>
                    <a:pt x="244" y="289"/>
                    <a:pt x="194" y="317"/>
                    <a:pt x="141" y="332"/>
                  </a:cubicBezTo>
                  <a:cubicBezTo>
                    <a:pt x="166" y="318"/>
                    <a:pt x="187" y="299"/>
                    <a:pt x="205" y="278"/>
                  </a:cubicBezTo>
                  <a:cubicBezTo>
                    <a:pt x="189" y="285"/>
                    <a:pt x="174" y="293"/>
                    <a:pt x="159" y="300"/>
                  </a:cubicBezTo>
                  <a:cubicBezTo>
                    <a:pt x="173" y="285"/>
                    <a:pt x="186" y="269"/>
                    <a:pt x="200" y="253"/>
                  </a:cubicBezTo>
                  <a:cubicBezTo>
                    <a:pt x="175" y="270"/>
                    <a:pt x="150" y="286"/>
                    <a:pt x="124" y="303"/>
                  </a:cubicBezTo>
                  <a:cubicBezTo>
                    <a:pt x="134" y="285"/>
                    <a:pt x="145" y="267"/>
                    <a:pt x="155" y="249"/>
                  </a:cubicBezTo>
                  <a:cubicBezTo>
                    <a:pt x="140" y="276"/>
                    <a:pt x="116" y="299"/>
                    <a:pt x="88" y="313"/>
                  </a:cubicBezTo>
                  <a:cubicBezTo>
                    <a:pt x="93" y="303"/>
                    <a:pt x="98" y="293"/>
                    <a:pt x="103" y="283"/>
                  </a:cubicBezTo>
                  <a:cubicBezTo>
                    <a:pt x="81" y="300"/>
                    <a:pt x="65" y="324"/>
                    <a:pt x="56" y="351"/>
                  </a:cubicBezTo>
                  <a:cubicBezTo>
                    <a:pt x="51" y="351"/>
                    <a:pt x="52" y="351"/>
                    <a:pt x="47" y="352"/>
                  </a:cubicBezTo>
                  <a:cubicBezTo>
                    <a:pt x="48" y="336"/>
                    <a:pt x="44" y="320"/>
                    <a:pt x="44" y="304"/>
                  </a:cubicBezTo>
                  <a:cubicBezTo>
                    <a:pt x="41" y="302"/>
                    <a:pt x="31" y="300"/>
                    <a:pt x="23" y="307"/>
                  </a:cubicBezTo>
                  <a:cubicBezTo>
                    <a:pt x="0" y="254"/>
                    <a:pt x="6" y="182"/>
                    <a:pt x="38" y="135"/>
                  </a:cubicBezTo>
                  <a:cubicBezTo>
                    <a:pt x="131" y="0"/>
                    <a:pt x="371" y="1"/>
                    <a:pt x="435" y="161"/>
                  </a:cubicBezTo>
                  <a:cubicBezTo>
                    <a:pt x="454" y="208"/>
                    <a:pt x="447" y="268"/>
                    <a:pt x="421" y="312"/>
                  </a:cubicBezTo>
                  <a:cubicBezTo>
                    <a:pt x="414" y="302"/>
                    <a:pt x="409" y="302"/>
                    <a:pt x="405" y="302"/>
                  </a:cubicBezTo>
                  <a:close/>
                </a:path>
              </a:pathLst>
            </a:custGeom>
            <a:solidFill>
              <a:srgbClr val="7D65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24" name="Freeform 183"/>
            <p:cNvSpPr/>
            <p:nvPr/>
          </p:nvSpPr>
          <p:spPr bwMode="auto">
            <a:xfrm>
              <a:off x="3244850" y="3808413"/>
              <a:ext cx="1154113" cy="679450"/>
            </a:xfrm>
            <a:custGeom>
              <a:avLst/>
              <a:gdLst>
                <a:gd name="T0" fmla="*/ 588 w 588"/>
                <a:gd name="T1" fmla="*/ 346 h 346"/>
                <a:gd name="T2" fmla="*/ 0 w 588"/>
                <a:gd name="T3" fmla="*/ 346 h 346"/>
                <a:gd name="T4" fmla="*/ 32 w 588"/>
                <a:gd name="T5" fmla="*/ 117 h 346"/>
                <a:gd name="T6" fmla="*/ 219 w 588"/>
                <a:gd name="T7" fmla="*/ 26 h 346"/>
                <a:gd name="T8" fmla="*/ 220 w 588"/>
                <a:gd name="T9" fmla="*/ 0 h 346"/>
                <a:gd name="T10" fmla="*/ 257 w 588"/>
                <a:gd name="T11" fmla="*/ 40 h 346"/>
                <a:gd name="T12" fmla="*/ 295 w 588"/>
                <a:gd name="T13" fmla="*/ 132 h 346"/>
                <a:gd name="T14" fmla="*/ 333 w 588"/>
                <a:gd name="T15" fmla="*/ 40 h 346"/>
                <a:gd name="T16" fmla="*/ 370 w 588"/>
                <a:gd name="T17" fmla="*/ 0 h 346"/>
                <a:gd name="T18" fmla="*/ 370 w 588"/>
                <a:gd name="T19" fmla="*/ 26 h 346"/>
                <a:gd name="T20" fmla="*/ 557 w 588"/>
                <a:gd name="T21" fmla="*/ 123 h 346"/>
                <a:gd name="T22" fmla="*/ 588 w 588"/>
                <a:gd name="T23" fmla="*/ 346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8" h="346">
                  <a:moveTo>
                    <a:pt x="588" y="346"/>
                  </a:moveTo>
                  <a:cubicBezTo>
                    <a:pt x="0" y="346"/>
                    <a:pt x="0" y="346"/>
                    <a:pt x="0" y="346"/>
                  </a:cubicBezTo>
                  <a:cubicBezTo>
                    <a:pt x="0" y="346"/>
                    <a:pt x="14" y="142"/>
                    <a:pt x="32" y="117"/>
                  </a:cubicBezTo>
                  <a:cubicBezTo>
                    <a:pt x="64" y="72"/>
                    <a:pt x="168" y="38"/>
                    <a:pt x="219" y="26"/>
                  </a:cubicBezTo>
                  <a:cubicBezTo>
                    <a:pt x="220" y="25"/>
                    <a:pt x="220" y="0"/>
                    <a:pt x="220" y="0"/>
                  </a:cubicBezTo>
                  <a:cubicBezTo>
                    <a:pt x="220" y="22"/>
                    <a:pt x="241" y="40"/>
                    <a:pt x="257" y="40"/>
                  </a:cubicBezTo>
                  <a:cubicBezTo>
                    <a:pt x="263" y="41"/>
                    <a:pt x="289" y="132"/>
                    <a:pt x="295" y="132"/>
                  </a:cubicBezTo>
                  <a:cubicBezTo>
                    <a:pt x="301" y="132"/>
                    <a:pt x="327" y="41"/>
                    <a:pt x="333" y="40"/>
                  </a:cubicBezTo>
                  <a:cubicBezTo>
                    <a:pt x="350" y="35"/>
                    <a:pt x="370" y="21"/>
                    <a:pt x="370" y="0"/>
                  </a:cubicBezTo>
                  <a:cubicBezTo>
                    <a:pt x="370" y="26"/>
                    <a:pt x="370" y="26"/>
                    <a:pt x="370" y="26"/>
                  </a:cubicBezTo>
                  <a:cubicBezTo>
                    <a:pt x="370" y="26"/>
                    <a:pt x="517" y="69"/>
                    <a:pt x="557" y="123"/>
                  </a:cubicBezTo>
                  <a:cubicBezTo>
                    <a:pt x="575" y="149"/>
                    <a:pt x="588" y="346"/>
                    <a:pt x="588" y="346"/>
                  </a:cubicBezTo>
                  <a:close/>
                </a:path>
              </a:pathLst>
            </a:custGeom>
            <a:solidFill>
              <a:srgbClr val="FFB8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25" name="Freeform 184"/>
            <p:cNvSpPr/>
            <p:nvPr/>
          </p:nvSpPr>
          <p:spPr bwMode="auto">
            <a:xfrm>
              <a:off x="3824288" y="3808413"/>
              <a:ext cx="574675" cy="679450"/>
            </a:xfrm>
            <a:custGeom>
              <a:avLst/>
              <a:gdLst>
                <a:gd name="T0" fmla="*/ 293 w 293"/>
                <a:gd name="T1" fmla="*/ 346 h 346"/>
                <a:gd name="T2" fmla="*/ 0 w 293"/>
                <a:gd name="T3" fmla="*/ 346 h 346"/>
                <a:gd name="T4" fmla="*/ 0 w 293"/>
                <a:gd name="T5" fmla="*/ 132 h 346"/>
                <a:gd name="T6" fmla="*/ 38 w 293"/>
                <a:gd name="T7" fmla="*/ 40 h 346"/>
                <a:gd name="T8" fmla="*/ 75 w 293"/>
                <a:gd name="T9" fmla="*/ 0 h 346"/>
                <a:gd name="T10" fmla="*/ 75 w 293"/>
                <a:gd name="T11" fmla="*/ 26 h 346"/>
                <a:gd name="T12" fmla="*/ 262 w 293"/>
                <a:gd name="T13" fmla="*/ 123 h 346"/>
                <a:gd name="T14" fmla="*/ 293 w 293"/>
                <a:gd name="T15" fmla="*/ 346 h 3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3" h="346">
                  <a:moveTo>
                    <a:pt x="293" y="346"/>
                  </a:moveTo>
                  <a:cubicBezTo>
                    <a:pt x="0" y="346"/>
                    <a:pt x="0" y="346"/>
                    <a:pt x="0" y="346"/>
                  </a:cubicBezTo>
                  <a:cubicBezTo>
                    <a:pt x="0" y="132"/>
                    <a:pt x="0" y="132"/>
                    <a:pt x="0" y="132"/>
                  </a:cubicBezTo>
                  <a:cubicBezTo>
                    <a:pt x="6" y="132"/>
                    <a:pt x="32" y="41"/>
                    <a:pt x="38" y="40"/>
                  </a:cubicBezTo>
                  <a:cubicBezTo>
                    <a:pt x="55" y="35"/>
                    <a:pt x="75" y="21"/>
                    <a:pt x="75" y="0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222" y="69"/>
                    <a:pt x="262" y="123"/>
                  </a:cubicBezTo>
                  <a:cubicBezTo>
                    <a:pt x="280" y="149"/>
                    <a:pt x="293" y="346"/>
                    <a:pt x="293" y="346"/>
                  </a:cubicBezTo>
                  <a:close/>
                </a:path>
              </a:pathLst>
            </a:custGeom>
            <a:solidFill>
              <a:srgbClr val="F7B2A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26" name="Freeform 185"/>
            <p:cNvSpPr/>
            <p:nvPr/>
          </p:nvSpPr>
          <p:spPr bwMode="auto">
            <a:xfrm>
              <a:off x="3244850" y="3859213"/>
              <a:ext cx="1154113" cy="628650"/>
            </a:xfrm>
            <a:custGeom>
              <a:avLst/>
              <a:gdLst>
                <a:gd name="T0" fmla="*/ 588 w 588"/>
                <a:gd name="T1" fmla="*/ 320 h 320"/>
                <a:gd name="T2" fmla="*/ 0 w 588"/>
                <a:gd name="T3" fmla="*/ 320 h 320"/>
                <a:gd name="T4" fmla="*/ 32 w 588"/>
                <a:gd name="T5" fmla="*/ 91 h 320"/>
                <a:gd name="T6" fmla="*/ 219 w 588"/>
                <a:gd name="T7" fmla="*/ 0 h 320"/>
                <a:gd name="T8" fmla="*/ 294 w 588"/>
                <a:gd name="T9" fmla="*/ 297 h 320"/>
                <a:gd name="T10" fmla="*/ 370 w 588"/>
                <a:gd name="T11" fmla="*/ 0 h 320"/>
                <a:gd name="T12" fmla="*/ 557 w 588"/>
                <a:gd name="T13" fmla="*/ 97 h 320"/>
                <a:gd name="T14" fmla="*/ 588 w 588"/>
                <a:gd name="T15" fmla="*/ 32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8" h="320">
                  <a:moveTo>
                    <a:pt x="588" y="320"/>
                  </a:moveTo>
                  <a:cubicBezTo>
                    <a:pt x="0" y="320"/>
                    <a:pt x="0" y="320"/>
                    <a:pt x="0" y="320"/>
                  </a:cubicBezTo>
                  <a:cubicBezTo>
                    <a:pt x="0" y="320"/>
                    <a:pt x="14" y="116"/>
                    <a:pt x="32" y="91"/>
                  </a:cubicBezTo>
                  <a:cubicBezTo>
                    <a:pt x="64" y="46"/>
                    <a:pt x="168" y="12"/>
                    <a:pt x="219" y="0"/>
                  </a:cubicBezTo>
                  <a:cubicBezTo>
                    <a:pt x="220" y="45"/>
                    <a:pt x="257" y="297"/>
                    <a:pt x="294" y="297"/>
                  </a:cubicBezTo>
                  <a:cubicBezTo>
                    <a:pt x="331" y="297"/>
                    <a:pt x="370" y="45"/>
                    <a:pt x="370" y="0"/>
                  </a:cubicBezTo>
                  <a:cubicBezTo>
                    <a:pt x="370" y="0"/>
                    <a:pt x="517" y="43"/>
                    <a:pt x="557" y="97"/>
                  </a:cubicBezTo>
                  <a:cubicBezTo>
                    <a:pt x="575" y="123"/>
                    <a:pt x="588" y="320"/>
                    <a:pt x="588" y="320"/>
                  </a:cubicBezTo>
                  <a:close/>
                </a:path>
              </a:pathLst>
            </a:custGeom>
            <a:solidFill>
              <a:srgbClr val="A99E9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27" name="Freeform 186"/>
            <p:cNvSpPr/>
            <p:nvPr/>
          </p:nvSpPr>
          <p:spPr bwMode="auto">
            <a:xfrm>
              <a:off x="3821113" y="3859213"/>
              <a:ext cx="577850" cy="628650"/>
            </a:xfrm>
            <a:custGeom>
              <a:avLst/>
              <a:gdLst>
                <a:gd name="T0" fmla="*/ 294 w 294"/>
                <a:gd name="T1" fmla="*/ 320 h 320"/>
                <a:gd name="T2" fmla="*/ 1 w 294"/>
                <a:gd name="T3" fmla="*/ 320 h 320"/>
                <a:gd name="T4" fmla="*/ 0 w 294"/>
                <a:gd name="T5" fmla="*/ 297 h 320"/>
                <a:gd name="T6" fmla="*/ 76 w 294"/>
                <a:gd name="T7" fmla="*/ 0 h 320"/>
                <a:gd name="T8" fmla="*/ 263 w 294"/>
                <a:gd name="T9" fmla="*/ 97 h 320"/>
                <a:gd name="T10" fmla="*/ 294 w 294"/>
                <a:gd name="T11" fmla="*/ 32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4" h="320">
                  <a:moveTo>
                    <a:pt x="294" y="320"/>
                  </a:moveTo>
                  <a:cubicBezTo>
                    <a:pt x="1" y="320"/>
                    <a:pt x="1" y="320"/>
                    <a:pt x="1" y="320"/>
                  </a:cubicBezTo>
                  <a:cubicBezTo>
                    <a:pt x="0" y="297"/>
                    <a:pt x="0" y="297"/>
                    <a:pt x="0" y="297"/>
                  </a:cubicBezTo>
                  <a:cubicBezTo>
                    <a:pt x="38" y="297"/>
                    <a:pt x="76" y="45"/>
                    <a:pt x="76" y="0"/>
                  </a:cubicBezTo>
                  <a:cubicBezTo>
                    <a:pt x="76" y="0"/>
                    <a:pt x="223" y="43"/>
                    <a:pt x="263" y="97"/>
                  </a:cubicBezTo>
                  <a:cubicBezTo>
                    <a:pt x="281" y="123"/>
                    <a:pt x="294" y="320"/>
                    <a:pt x="294" y="320"/>
                  </a:cubicBezTo>
                  <a:close/>
                </a:path>
              </a:pathLst>
            </a:custGeom>
            <a:solidFill>
              <a:srgbClr val="998F8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28" name="Freeform 187"/>
            <p:cNvSpPr/>
            <p:nvPr/>
          </p:nvSpPr>
          <p:spPr bwMode="auto">
            <a:xfrm>
              <a:off x="3886200" y="3776663"/>
              <a:ext cx="139700" cy="307975"/>
            </a:xfrm>
            <a:custGeom>
              <a:avLst/>
              <a:gdLst>
                <a:gd name="T0" fmla="*/ 41 w 71"/>
                <a:gd name="T1" fmla="*/ 0 h 157"/>
                <a:gd name="T2" fmla="*/ 4 w 71"/>
                <a:gd name="T3" fmla="*/ 56 h 157"/>
                <a:gd name="T4" fmla="*/ 63 w 71"/>
                <a:gd name="T5" fmla="*/ 112 h 157"/>
                <a:gd name="T6" fmla="*/ 41 w 71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" h="157">
                  <a:moveTo>
                    <a:pt x="41" y="0"/>
                  </a:moveTo>
                  <a:cubicBezTo>
                    <a:pt x="31" y="35"/>
                    <a:pt x="26" y="42"/>
                    <a:pt x="4" y="56"/>
                  </a:cubicBezTo>
                  <a:cubicBezTo>
                    <a:pt x="0" y="97"/>
                    <a:pt x="56" y="157"/>
                    <a:pt x="63" y="112"/>
                  </a:cubicBezTo>
                  <a:cubicBezTo>
                    <a:pt x="71" y="60"/>
                    <a:pt x="59" y="34"/>
                    <a:pt x="41" y="0"/>
                  </a:cubicBezTo>
                  <a:close/>
                </a:path>
              </a:pathLst>
            </a:custGeom>
            <a:solidFill>
              <a:srgbClr val="FFC5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  <p:sp>
          <p:nvSpPr>
            <p:cNvPr id="129" name="Freeform 188"/>
            <p:cNvSpPr/>
            <p:nvPr/>
          </p:nvSpPr>
          <p:spPr bwMode="auto">
            <a:xfrm>
              <a:off x="3621088" y="3776663"/>
              <a:ext cx="139700" cy="307975"/>
            </a:xfrm>
            <a:custGeom>
              <a:avLst/>
              <a:gdLst>
                <a:gd name="T0" fmla="*/ 30 w 71"/>
                <a:gd name="T1" fmla="*/ 0 h 157"/>
                <a:gd name="T2" fmla="*/ 67 w 71"/>
                <a:gd name="T3" fmla="*/ 56 h 157"/>
                <a:gd name="T4" fmla="*/ 8 w 71"/>
                <a:gd name="T5" fmla="*/ 112 h 157"/>
                <a:gd name="T6" fmla="*/ 30 w 71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" h="157">
                  <a:moveTo>
                    <a:pt x="30" y="0"/>
                  </a:moveTo>
                  <a:cubicBezTo>
                    <a:pt x="39" y="35"/>
                    <a:pt x="44" y="42"/>
                    <a:pt x="67" y="56"/>
                  </a:cubicBezTo>
                  <a:cubicBezTo>
                    <a:pt x="71" y="97"/>
                    <a:pt x="15" y="157"/>
                    <a:pt x="8" y="112"/>
                  </a:cubicBezTo>
                  <a:cubicBezTo>
                    <a:pt x="0" y="60"/>
                    <a:pt x="11" y="34"/>
                    <a:pt x="30" y="0"/>
                  </a:cubicBezTo>
                  <a:close/>
                </a:path>
              </a:pathLst>
            </a:custGeom>
            <a:solidFill>
              <a:srgbClr val="FFC5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2400"/>
            </a:p>
          </p:txBody>
        </p:sp>
      </p:grpSp>
      <p:sp>
        <p:nvSpPr>
          <p:cNvPr id="70" name="矩形 69"/>
          <p:cNvSpPr/>
          <p:nvPr/>
        </p:nvSpPr>
        <p:spPr>
          <a:xfrm>
            <a:off x="303613" y="129033"/>
            <a:ext cx="86273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一、基层组织建设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团支部概况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68" grpId="0" animBg="1"/>
      <p:bldP spid="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矩形 55"/>
          <p:cNvSpPr/>
          <p:nvPr/>
        </p:nvSpPr>
        <p:spPr>
          <a:xfrm>
            <a:off x="303613" y="129033"/>
            <a:ext cx="86273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一、基层组织建设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E60000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团支部概况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14094"/>
              </p:ext>
            </p:extLst>
          </p:nvPr>
        </p:nvGraphicFramePr>
        <p:xfrm>
          <a:off x="1968626" y="1670280"/>
          <a:ext cx="81280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6424">
                  <a:extLst>
                    <a:ext uri="{9D8B030D-6E8A-4147-A177-3AD203B41FA5}">
                      <a16:colId xmlns:a16="http://schemas.microsoft.com/office/drawing/2014/main" val="385452800"/>
                    </a:ext>
                  </a:extLst>
                </a:gridCol>
                <a:gridCol w="1303699">
                  <a:extLst>
                    <a:ext uri="{9D8B030D-6E8A-4147-A177-3AD203B41FA5}">
                      <a16:colId xmlns:a16="http://schemas.microsoft.com/office/drawing/2014/main" val="625403778"/>
                    </a:ext>
                  </a:extLst>
                </a:gridCol>
                <a:gridCol w="3365877">
                  <a:extLst>
                    <a:ext uri="{9D8B030D-6E8A-4147-A177-3AD203B41FA5}">
                      <a16:colId xmlns:a16="http://schemas.microsoft.com/office/drawing/2014/main" val="335353146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98783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华文仿宋" panose="02010600040101010101" pitchFamily="2" charset="-122"/>
                          <a:ea typeface="华文仿宋" panose="02010600040101010101" pitchFamily="2" charset="-122"/>
                        </a:rPr>
                        <a:t>学号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华文仿宋" panose="02010600040101010101" pitchFamily="2" charset="-122"/>
                          <a:ea typeface="华文仿宋" panose="02010600040101010101" pitchFamily="2" charset="-122"/>
                        </a:rPr>
                        <a:t>姓名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华文仿宋" panose="02010600040101010101" pitchFamily="2" charset="-122"/>
                          <a:ea typeface="华文仿宋" panose="02010600040101010101" pitchFamily="2" charset="-122"/>
                        </a:rPr>
                        <a:t>所在学生组织或社团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>
                          <a:latin typeface="华文仿宋" panose="02010600040101010101" pitchFamily="2" charset="-122"/>
                          <a:ea typeface="华文仿宋" panose="02010600040101010101" pitchFamily="2" charset="-122"/>
                        </a:rPr>
                        <a:t>所担任的社会工作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8308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4597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8120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7684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9455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0656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1671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6768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53252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90081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71919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600" dirty="0">
                        <a:latin typeface="仿宋" panose="02010609060101010101" pitchFamily="49" charset="-122"/>
                        <a:ea typeface="仿宋" panose="02010609060101010101" pitchFamily="49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3383768"/>
                  </a:ext>
                </a:extLst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3204238" y="1234465"/>
            <a:ext cx="5493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zh-CN" altLang="en-US" b="1" dirty="0">
                <a:latin typeface="仿宋" panose="02010609060101010101" pitchFamily="49" charset="-122"/>
                <a:ea typeface="仿宋" panose="02010609060101010101" pitchFamily="49" charset="-122"/>
              </a:rPr>
              <a:t>团支部成员在校、院两级学生社团担任社会工作情况</a:t>
            </a:r>
          </a:p>
        </p:txBody>
      </p:sp>
    </p:spTree>
    <p:extLst>
      <p:ext uri="{BB962C8B-B14F-4D97-AF65-F5344CB8AC3E}">
        <p14:creationId xmlns:p14="http://schemas.microsoft.com/office/powerpoint/2010/main" val="2325101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44"/>
          <p:cNvGrpSpPr/>
          <p:nvPr/>
        </p:nvGrpSpPr>
        <p:grpSpPr>
          <a:xfrm>
            <a:off x="637018" y="1213361"/>
            <a:ext cx="11010138" cy="736935"/>
            <a:chOff x="669551" y="1309533"/>
            <a:chExt cx="11010138" cy="736935"/>
          </a:xfrm>
        </p:grpSpPr>
        <p:sp>
          <p:nvSpPr>
            <p:cNvPr id="30" name="矩形 45"/>
            <p:cNvSpPr/>
            <p:nvPr/>
          </p:nvSpPr>
          <p:spPr>
            <a:xfrm>
              <a:off x="669551" y="1309533"/>
              <a:ext cx="10937430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3200" b="1" dirty="0">
                  <a:solidFill>
                    <a:srgbClr val="E60000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三会两制一课</a:t>
              </a:r>
            </a:p>
          </p:txBody>
        </p:sp>
        <p:cxnSp>
          <p:nvCxnSpPr>
            <p:cNvPr id="31" name="直接连接符 46"/>
            <p:cNvCxnSpPr/>
            <p:nvPr/>
          </p:nvCxnSpPr>
          <p:spPr>
            <a:xfrm>
              <a:off x="677193" y="1935632"/>
              <a:ext cx="11002496" cy="0"/>
            </a:xfrm>
            <a:prstGeom prst="line">
              <a:avLst/>
            </a:prstGeom>
            <a:ln w="9525">
              <a:solidFill>
                <a:schemeClr val="accent3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等腰三角形 47"/>
            <p:cNvSpPr/>
            <p:nvPr/>
          </p:nvSpPr>
          <p:spPr>
            <a:xfrm flipV="1">
              <a:off x="6000435" y="1935632"/>
              <a:ext cx="290945" cy="110836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/>
            </a:p>
          </p:txBody>
        </p:sp>
      </p:grpSp>
      <p:grpSp>
        <p:nvGrpSpPr>
          <p:cNvPr id="8" name="组合 31"/>
          <p:cNvGrpSpPr/>
          <p:nvPr/>
        </p:nvGrpSpPr>
        <p:grpSpPr>
          <a:xfrm>
            <a:off x="612140" y="2044700"/>
            <a:ext cx="11002645" cy="1664970"/>
            <a:chOff x="637018" y="2935417"/>
            <a:chExt cx="11002496" cy="2694052"/>
          </a:xfrm>
        </p:grpSpPr>
        <p:sp>
          <p:nvSpPr>
            <p:cNvPr id="34" name="圆角矩形 14"/>
            <p:cNvSpPr>
              <a:spLocks noChangeArrowheads="1"/>
            </p:cNvSpPr>
            <p:nvPr/>
          </p:nvSpPr>
          <p:spPr bwMode="auto">
            <a:xfrm>
              <a:off x="637018" y="2935417"/>
              <a:ext cx="11002496" cy="2694052"/>
            </a:xfrm>
            <a:prstGeom prst="roundRect">
              <a:avLst>
                <a:gd name="adj" fmla="val 12100"/>
              </a:avLst>
            </a:prstGeom>
            <a:noFill/>
            <a:ln w="6350" algn="ctr">
              <a:solidFill>
                <a:schemeClr val="bg1">
                  <a:lumMod val="50000"/>
                </a:schemeClr>
              </a:solidFill>
              <a:prstDash val="dash"/>
              <a:round/>
            </a:ln>
            <a:effectLst/>
          </p:spPr>
          <p:txBody>
            <a:bodyPr anchor="ctr"/>
            <a:lstStyle/>
            <a:p>
              <a:pPr algn="ctr"/>
              <a:endParaRPr lang="en-US" altLang="zh-CN" sz="2800" dirty="0">
                <a:gradFill>
                  <a:gsLst>
                    <a:gs pos="0">
                      <a:srgbClr val="C00000"/>
                    </a:gs>
                    <a:gs pos="100000">
                      <a:srgbClr val="C00000"/>
                    </a:gs>
                  </a:gsLst>
                  <a:lin ang="5400000" scaled="0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35" name="矩形 35"/>
            <p:cNvSpPr/>
            <p:nvPr/>
          </p:nvSpPr>
          <p:spPr>
            <a:xfrm>
              <a:off x="743083" y="3098704"/>
              <a:ext cx="10896431" cy="24751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bg2">
                    <a:lumMod val="25000"/>
                  </a:schemeClr>
                </a:buClr>
              </a:pPr>
              <a:r>
                <a:rPr lang="en-US" altLang="zh-CN" sz="2600" dirty="0"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XX</a:t>
              </a:r>
              <a:r>
                <a:rPr lang="zh-CN" altLang="en-US" sz="2600" dirty="0"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团支部积极</a:t>
              </a:r>
              <a:r>
                <a:rPr lang="zh-CN" altLang="en-US" sz="2600" b="1" dirty="0">
                  <a:solidFill>
                    <a:srgbClr val="E6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落实“三会两制一课”</a:t>
              </a:r>
              <a:r>
                <a:rPr lang="zh-CN" altLang="en-US" sz="2600" dirty="0"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，定期召开团员大会，监督支部委员会和团小组会，大力推进基层团组织建设与发展，</a:t>
              </a:r>
              <a:r>
                <a:rPr lang="zh-CN" altLang="en-US" sz="2600" b="1" dirty="0">
                  <a:solidFill>
                    <a:srgbClr val="E6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加强团员思想政治教育和自我教育，强化团员意识，提升基层团组织凝聚力和战斗力</a:t>
              </a:r>
              <a:r>
                <a:rPr lang="zh-CN" altLang="en-US" sz="2600" dirty="0"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。</a:t>
              </a:r>
              <a:endPara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grpSp>
        <p:nvGrpSpPr>
          <p:cNvPr id="9" name="组合 18"/>
          <p:cNvGrpSpPr/>
          <p:nvPr/>
        </p:nvGrpSpPr>
        <p:grpSpPr>
          <a:xfrm>
            <a:off x="516147" y="3978077"/>
            <a:ext cx="10903509" cy="1883098"/>
            <a:chOff x="619632" y="2412473"/>
            <a:chExt cx="10903509" cy="1883098"/>
          </a:xfrm>
        </p:grpSpPr>
        <p:grpSp>
          <p:nvGrpSpPr>
            <p:cNvPr id="10" name="ïṡļíḓe"/>
            <p:cNvGrpSpPr>
              <a:grpSpLocks noChangeAspect="1"/>
            </p:cNvGrpSpPr>
            <p:nvPr/>
          </p:nvGrpSpPr>
          <p:grpSpPr>
            <a:xfrm>
              <a:off x="619632" y="2480527"/>
              <a:ext cx="3587116" cy="1802394"/>
              <a:chOff x="4381326" y="1894732"/>
              <a:chExt cx="3103682" cy="3780187"/>
            </a:xfrm>
            <a:solidFill>
              <a:schemeClr val="bg1"/>
            </a:solidFill>
          </p:grpSpPr>
          <p:sp>
            <p:nvSpPr>
              <p:cNvPr id="47" name="ï$ḻîďè"/>
              <p:cNvSpPr/>
              <p:nvPr/>
            </p:nvSpPr>
            <p:spPr>
              <a:xfrm>
                <a:off x="4675867" y="1894732"/>
                <a:ext cx="2514600" cy="3780187"/>
              </a:xfrm>
              <a:prstGeom prst="rect">
                <a:avLst/>
              </a:prstGeom>
              <a:grpFill/>
              <a:ln w="762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8" name="íṥļíḋê"/>
              <p:cNvSpPr/>
              <p:nvPr/>
            </p:nvSpPr>
            <p:spPr>
              <a:xfrm>
                <a:off x="4381326" y="3178624"/>
                <a:ext cx="3103682" cy="124850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1" name="ïsḻîḋè"/>
            <p:cNvGrpSpPr>
              <a:grpSpLocks noChangeAspect="1"/>
            </p:cNvGrpSpPr>
            <p:nvPr/>
          </p:nvGrpSpPr>
          <p:grpSpPr>
            <a:xfrm>
              <a:off x="4238138" y="2480135"/>
              <a:ext cx="3587116" cy="1802394"/>
              <a:chOff x="4381326" y="1894732"/>
              <a:chExt cx="3103682" cy="3780187"/>
            </a:xfrm>
            <a:solidFill>
              <a:schemeClr val="bg1"/>
            </a:solidFill>
          </p:grpSpPr>
          <p:sp>
            <p:nvSpPr>
              <p:cNvPr id="45" name="í$liḍè"/>
              <p:cNvSpPr/>
              <p:nvPr/>
            </p:nvSpPr>
            <p:spPr>
              <a:xfrm>
                <a:off x="4675867" y="1894732"/>
                <a:ext cx="2514600" cy="3780187"/>
              </a:xfrm>
              <a:prstGeom prst="rect">
                <a:avLst/>
              </a:prstGeom>
              <a:grpFill/>
              <a:ln w="762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6" name="ïṧļíḍè"/>
              <p:cNvSpPr/>
              <p:nvPr/>
            </p:nvSpPr>
            <p:spPr>
              <a:xfrm>
                <a:off x="4381326" y="3178624"/>
                <a:ext cx="3103682" cy="124850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  <p:grpSp>
          <p:nvGrpSpPr>
            <p:cNvPr id="12" name="íṡḷîdè"/>
            <p:cNvGrpSpPr>
              <a:grpSpLocks noChangeAspect="1"/>
            </p:cNvGrpSpPr>
            <p:nvPr/>
          </p:nvGrpSpPr>
          <p:grpSpPr>
            <a:xfrm>
              <a:off x="7936025" y="2412473"/>
              <a:ext cx="3587116" cy="1883098"/>
              <a:chOff x="4381326" y="1867377"/>
              <a:chExt cx="3103682" cy="3949448"/>
            </a:xfrm>
            <a:solidFill>
              <a:schemeClr val="bg1"/>
            </a:solidFill>
          </p:grpSpPr>
          <p:sp>
            <p:nvSpPr>
              <p:cNvPr id="43" name="ïSľídé"/>
              <p:cNvSpPr/>
              <p:nvPr/>
            </p:nvSpPr>
            <p:spPr>
              <a:xfrm>
                <a:off x="4675867" y="1867377"/>
                <a:ext cx="2514600" cy="3949448"/>
              </a:xfrm>
              <a:prstGeom prst="rect">
                <a:avLst/>
              </a:prstGeom>
              <a:grpFill/>
              <a:ln w="76200">
                <a:solidFill>
                  <a:schemeClr val="accent4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4" name="iS1íḍê"/>
              <p:cNvSpPr/>
              <p:nvPr/>
            </p:nvSpPr>
            <p:spPr>
              <a:xfrm>
                <a:off x="4381326" y="3225237"/>
                <a:ext cx="3103682" cy="124850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</p:grpSp>
        <p:sp>
          <p:nvSpPr>
            <p:cNvPr id="40" name="矩形 15"/>
            <p:cNvSpPr/>
            <p:nvPr/>
          </p:nvSpPr>
          <p:spPr>
            <a:xfrm>
              <a:off x="1027252" y="2711162"/>
              <a:ext cx="2772575" cy="12915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fontAlgn="auto">
                <a:spcBef>
                  <a:spcPts val="600"/>
                </a:spcBef>
                <a:spcAft>
                  <a:spcPts val="600"/>
                </a:spcAft>
              </a:pPr>
              <a:r>
                <a:rPr lang="zh-CN" altLang="en-US" sz="2200" b="1" dirty="0">
                  <a:solidFill>
                    <a:srgbClr val="5B9BD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“三会”：</a:t>
              </a:r>
            </a:p>
            <a:p>
              <a:pPr fontAlgn="auto">
                <a:spcBef>
                  <a:spcPts val="600"/>
                </a:spcBef>
                <a:spcAft>
                  <a:spcPts val="600"/>
                </a:spcAft>
              </a:pPr>
              <a:r>
                <a:rPr lang="zh-CN" altLang="en-US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    定期召开，传达思想</a:t>
              </a:r>
            </a:p>
            <a:p>
              <a:pPr fontAlgn="auto">
                <a:spcBef>
                  <a:spcPts val="600"/>
                </a:spcBef>
                <a:spcAft>
                  <a:spcPts val="600"/>
                </a:spcAft>
              </a:pPr>
              <a:r>
                <a:rPr lang="zh-CN" altLang="en-US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    充分了解学生诉求</a:t>
              </a:r>
            </a:p>
          </p:txBody>
        </p:sp>
        <p:sp>
          <p:nvSpPr>
            <p:cNvPr id="41" name="矩形 16"/>
            <p:cNvSpPr/>
            <p:nvPr/>
          </p:nvSpPr>
          <p:spPr>
            <a:xfrm>
              <a:off x="4696565" y="2715385"/>
              <a:ext cx="2742945" cy="12772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2200" b="1" dirty="0">
                  <a:solidFill>
                    <a:schemeClr val="accent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“两制”：</a:t>
              </a:r>
            </a:p>
            <a:p>
              <a:pPr fontAlgn="auto">
                <a:spcBef>
                  <a:spcPts val="600"/>
                </a:spcBef>
                <a:spcAft>
                  <a:spcPts val="600"/>
                </a:spcAft>
              </a:pPr>
              <a:r>
                <a:rPr lang="zh-CN" altLang="en-US" sz="22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   </a:t>
              </a:r>
              <a:r>
                <a:rPr lang="zh-CN" altLang="en-US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团员教育评议</a:t>
              </a:r>
            </a:p>
            <a:p>
              <a:pPr fontAlgn="auto">
                <a:spcBef>
                  <a:spcPts val="600"/>
                </a:spcBef>
                <a:spcAft>
                  <a:spcPts val="600"/>
                </a:spcAft>
              </a:pPr>
              <a:r>
                <a:rPr lang="zh-CN" altLang="en-US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   团员团籍注册率</a:t>
              </a:r>
              <a:r>
                <a:rPr lang="en-US" altLang="zh-CN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100%</a:t>
              </a:r>
              <a:endParaRPr lang="zh-CN" altLang="en-US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42" name="矩形 17"/>
            <p:cNvSpPr/>
            <p:nvPr/>
          </p:nvSpPr>
          <p:spPr>
            <a:xfrm>
              <a:off x="8375800" y="2669075"/>
              <a:ext cx="2821436" cy="14300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  <a:buClr>
                  <a:schemeClr val="accent2"/>
                </a:buClr>
              </a:pPr>
              <a:r>
                <a:rPr lang="zh-CN" altLang="en-US" sz="2200" b="1" dirty="0">
                  <a:solidFill>
                    <a:srgbClr val="BF9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一课：</a:t>
              </a:r>
              <a:endParaRPr lang="zh-CN" altLang="en-US" sz="2200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</a:pPr>
              <a:r>
                <a:rPr lang="zh-CN" altLang="en-US" sz="20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“青年大学习”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</a:pPr>
              <a:r>
                <a:rPr lang="zh-CN" altLang="en-US" sz="20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“信仰公开课”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</a:pPr>
              <a:r>
                <a:rPr lang="en-US" sz="20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“</a:t>
              </a:r>
              <a:r>
                <a:rPr lang="zh-CN" altLang="en-US" sz="20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优秀学生党员上团课</a:t>
              </a:r>
              <a:r>
                <a:rPr lang="en-US" altLang="zh-CN" sz="2000" dirty="0">
                  <a:gradFill>
                    <a:gsLst>
                      <a:gs pos="0">
                        <a:prstClr val="black">
                          <a:lumMod val="85000"/>
                          <a:lumOff val="15000"/>
                        </a:prstClr>
                      </a:gs>
                      <a:gs pos="100000">
                        <a:prstClr val="black">
                          <a:lumMod val="85000"/>
                          <a:lumOff val="15000"/>
                        </a:prstClr>
                      </a:gs>
                    </a:gsLst>
                    <a:lin ang="5400000" scaled="1"/>
                  </a:gra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”</a:t>
              </a:r>
            </a:p>
          </p:txBody>
        </p:sp>
      </p:grpSp>
      <p:sp>
        <p:nvSpPr>
          <p:cNvPr id="27" name="矩形 26"/>
          <p:cNvSpPr/>
          <p:nvPr/>
        </p:nvSpPr>
        <p:spPr>
          <a:xfrm>
            <a:off x="303613" y="129033"/>
            <a:ext cx="86273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一、基层组织建设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团组织生活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 5"/>
          <p:cNvSpPr/>
          <p:nvPr/>
        </p:nvSpPr>
        <p:spPr>
          <a:xfrm>
            <a:off x="1961697" y="4546248"/>
            <a:ext cx="2651458" cy="328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zh-CN" altLang="en-US" sz="1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团员大会</a:t>
            </a:r>
            <a:endParaRPr lang="en-US" altLang="zh-CN" sz="1200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4" name="组合 40"/>
          <p:cNvGrpSpPr/>
          <p:nvPr/>
        </p:nvGrpSpPr>
        <p:grpSpPr>
          <a:xfrm flipH="1">
            <a:off x="926231" y="3965063"/>
            <a:ext cx="1705482" cy="1098609"/>
            <a:chOff x="1403648" y="987574"/>
            <a:chExt cx="2844000" cy="1440000"/>
          </a:xfrm>
        </p:grpSpPr>
        <p:cxnSp>
          <p:nvCxnSpPr>
            <p:cNvPr id="36" name="直接连接符 35"/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接连接符 36"/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组合 40"/>
          <p:cNvGrpSpPr/>
          <p:nvPr/>
        </p:nvGrpSpPr>
        <p:grpSpPr>
          <a:xfrm rot="10800000" flipH="1">
            <a:off x="2241238" y="4357760"/>
            <a:ext cx="1705482" cy="1098609"/>
            <a:chOff x="1403648" y="987574"/>
            <a:chExt cx="2844000" cy="1440000"/>
          </a:xfrm>
        </p:grpSpPr>
        <p:cxnSp>
          <p:nvCxnSpPr>
            <p:cNvPr id="39" name="直接连接符 38"/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接连接符 48"/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矩形 22"/>
          <p:cNvSpPr/>
          <p:nvPr/>
        </p:nvSpPr>
        <p:spPr>
          <a:xfrm>
            <a:off x="268102" y="191176"/>
            <a:ext cx="86273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一、基层组织建设</a:t>
            </a:r>
            <a:endParaRPr lang="zh-CN" altLang="en-US" sz="4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9" name="矩形 5"/>
          <p:cNvSpPr/>
          <p:nvPr/>
        </p:nvSpPr>
        <p:spPr>
          <a:xfrm>
            <a:off x="5923014" y="4546248"/>
            <a:ext cx="2651458" cy="328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zh-CN" altLang="en-US" sz="1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支委会</a:t>
            </a:r>
            <a:endParaRPr lang="en-US" altLang="zh-CN" sz="1200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20" name="组合 40"/>
          <p:cNvGrpSpPr/>
          <p:nvPr/>
        </p:nvGrpSpPr>
        <p:grpSpPr>
          <a:xfrm flipH="1">
            <a:off x="4808887" y="3996943"/>
            <a:ext cx="1705482" cy="1098609"/>
            <a:chOff x="1403648" y="987574"/>
            <a:chExt cx="2844000" cy="1440000"/>
          </a:xfrm>
        </p:grpSpPr>
        <p:cxnSp>
          <p:nvCxnSpPr>
            <p:cNvPr id="21" name="直接连接符 20"/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组合 40"/>
          <p:cNvGrpSpPr/>
          <p:nvPr/>
        </p:nvGrpSpPr>
        <p:grpSpPr>
          <a:xfrm rot="10800000" flipH="1">
            <a:off x="6116266" y="4389639"/>
            <a:ext cx="1705482" cy="1098609"/>
            <a:chOff x="1403648" y="987574"/>
            <a:chExt cx="2844000" cy="1440000"/>
          </a:xfrm>
        </p:grpSpPr>
        <p:cxnSp>
          <p:nvCxnSpPr>
            <p:cNvPr id="25" name="直接连接符 24"/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矩形 5"/>
          <p:cNvSpPr/>
          <p:nvPr/>
        </p:nvSpPr>
        <p:spPr>
          <a:xfrm>
            <a:off x="9548145" y="4587049"/>
            <a:ext cx="2651458" cy="328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zh-CN" altLang="en-US" sz="1400" b="1" dirty="0">
                <a:gradFill>
                  <a:gsLst>
                    <a:gs pos="0">
                      <a:prstClr val="black">
                        <a:lumMod val="85000"/>
                        <a:lumOff val="15000"/>
                      </a:prstClr>
                    </a:gs>
                    <a:gs pos="100000">
                      <a:prstClr val="black">
                        <a:lumMod val="85000"/>
                        <a:lumOff val="15000"/>
                      </a:prstClr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团小组会</a:t>
            </a:r>
            <a:endParaRPr lang="en-US" altLang="zh-CN" sz="1200" dirty="0">
              <a:gradFill>
                <a:gsLst>
                  <a:gs pos="0">
                    <a:prstClr val="black">
                      <a:lumMod val="85000"/>
                      <a:lumOff val="15000"/>
                    </a:prstClr>
                  </a:gs>
                  <a:gs pos="100000">
                    <a:prstClr val="black">
                      <a:lumMod val="85000"/>
                      <a:lumOff val="15000"/>
                    </a:prstClr>
                  </a:gs>
                </a:gsLst>
                <a:lin ang="5400000" scaled="1"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grpSp>
        <p:nvGrpSpPr>
          <p:cNvPr id="30" name="组合 40"/>
          <p:cNvGrpSpPr/>
          <p:nvPr/>
        </p:nvGrpSpPr>
        <p:grpSpPr>
          <a:xfrm flipH="1">
            <a:off x="8543175" y="3996943"/>
            <a:ext cx="1705482" cy="1098609"/>
            <a:chOff x="1403648" y="987574"/>
            <a:chExt cx="2844000" cy="1440000"/>
          </a:xfrm>
        </p:grpSpPr>
        <p:cxnSp>
          <p:nvCxnSpPr>
            <p:cNvPr id="31" name="直接连接符 30"/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连接符 31"/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组合 40"/>
          <p:cNvGrpSpPr/>
          <p:nvPr/>
        </p:nvGrpSpPr>
        <p:grpSpPr>
          <a:xfrm rot="10800000" flipH="1">
            <a:off x="9759575" y="4398025"/>
            <a:ext cx="1705482" cy="1098609"/>
            <a:chOff x="1403648" y="987574"/>
            <a:chExt cx="2844000" cy="1440000"/>
          </a:xfrm>
        </p:grpSpPr>
        <p:cxnSp>
          <p:nvCxnSpPr>
            <p:cNvPr id="34" name="直接连接符 33"/>
            <p:cNvCxnSpPr/>
            <p:nvPr/>
          </p:nvCxnSpPr>
          <p:spPr>
            <a:xfrm flipV="1">
              <a:off x="1403648" y="1203598"/>
              <a:ext cx="2844000" cy="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flipV="1">
              <a:off x="3995936" y="987574"/>
              <a:ext cx="0" cy="1440000"/>
            </a:xfrm>
            <a:prstGeom prst="line">
              <a:avLst/>
            </a:prstGeom>
            <a:ln w="476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66666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>
            <a:off x="268102" y="191176"/>
            <a:ext cx="1155813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7630"/>
            <a:r>
              <a:rPr lang="zh-CN" altLang="en-US" sz="4000" b="1" dirty="0">
                <a:gradFill>
                  <a:gsLst>
                    <a:gs pos="0">
                      <a:schemeClr val="tx2"/>
                    </a:gs>
                    <a:gs pos="100000">
                      <a:schemeClr val="tx2"/>
                    </a:gs>
                  </a:gsLst>
                  <a:lin ang="540000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一、基层组织建设</a:t>
            </a:r>
            <a:r>
              <a:rPr lang="zh-CN" altLang="en-US" sz="4000" dirty="0"/>
              <a:t>：</a:t>
            </a:r>
            <a:r>
              <a:rPr lang="zh-CN" altLang="en-US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党史学习教育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“学党史、强信念、跟党走”</a:t>
            </a:r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87630"/>
            <a:r>
              <a:rPr lang="en-US" altLang="zh-CN" sz="4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                            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专题学习会、主题团日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等学习活动  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组织生活会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2af7d16d-1486-4561-bbfd-4ed7332271f6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2af7d16d-1486-4561-bbfd-4ed7332271f6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897</Words>
  <Application>Microsoft Office PowerPoint</Application>
  <PresentationFormat>宽屏</PresentationFormat>
  <Paragraphs>191</Paragraphs>
  <Slides>29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7" baseType="lpstr">
      <vt:lpstr>等线</vt:lpstr>
      <vt:lpstr>等线 Light</vt:lpstr>
      <vt:lpstr>仿宋</vt:lpstr>
      <vt:lpstr>华文仿宋</vt:lpstr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qingyuan Yang</dc:creator>
  <cp:lastModifiedBy>Junzhe Gao</cp:lastModifiedBy>
  <cp:revision>192</cp:revision>
  <dcterms:created xsi:type="dcterms:W3CDTF">2019-12-04T04:36:00Z</dcterms:created>
  <dcterms:modified xsi:type="dcterms:W3CDTF">2023-12-19T10:46:33Z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2052-11.1.0.9198</vt:lpwstr>
  </property>
</Properties>
</file>